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4" r:id="rId4"/>
    <p:sldId id="266" r:id="rId5"/>
    <p:sldId id="282" r:id="rId6"/>
    <p:sldId id="286" r:id="rId7"/>
    <p:sldId id="295" r:id="rId8"/>
    <p:sldId id="280" r:id="rId9"/>
    <p:sldId id="297" r:id="rId10"/>
    <p:sldId id="299" r:id="rId11"/>
    <p:sldId id="301" r:id="rId12"/>
    <p:sldId id="272" r:id="rId13"/>
    <p:sldId id="273" r:id="rId14"/>
    <p:sldId id="302" r:id="rId15"/>
    <p:sldId id="303" r:id="rId16"/>
    <p:sldId id="304" r:id="rId17"/>
    <p:sldId id="305" r:id="rId18"/>
    <p:sldId id="306" r:id="rId19"/>
    <p:sldId id="307" r:id="rId20"/>
  </p:sldIdLst>
  <p:sldSz cx="12192000" cy="6858000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B17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1" autoAdjust="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39" cy="3909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90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7410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39" cy="3909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39" cy="39092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658" cy="4981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39" cy="3909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8160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39" cy="3909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161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de-D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kaler Titel u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de-D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brei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540000" y="551852"/>
            <a:ext cx="11101138" cy="428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540000" y="1700211"/>
            <a:ext cx="11101138" cy="43930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540000" y="980728"/>
            <a:ext cx="7296150" cy="31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de-D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de-D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634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de-D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 überschrif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de-D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de-D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leich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de-D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de-D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alt mit Überschrif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de-D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 mit Überschrif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de-D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el und vertikaler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de-D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de-D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iss-ki.e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286603" y="518614"/>
            <a:ext cx="6005014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Referenten: Peggy Große, Sarah Wagner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(Germanisches </a:t>
            </a:r>
            <a:r>
              <a:rPr lang="de-DE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Nationalmuseum, </a:t>
            </a:r>
            <a:r>
              <a:rPr lang="de-D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Nürnberg)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18.02.2017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286603" y="2320119"/>
            <a:ext cx="10849970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de-DE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Langzeitinterpretierbarkeit auf Basis des CIDOC-CRM in inter- und transdisziplinären Forschungsprojekten am Germanischen Nationalmuseum (GNM), Nürnberg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3199" y="4481737"/>
            <a:ext cx="4460134" cy="1044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2320" y="4500911"/>
            <a:ext cx="1842224" cy="10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179946" y="186278"/>
            <a:ext cx="9377219" cy="785939"/>
          </a:xfrm>
        </p:spPr>
        <p:txBody>
          <a:bodyPr/>
          <a:lstStyle/>
          <a:p>
            <a:pPr algn="ctr"/>
            <a:r>
              <a:rPr lang="de-DE" sz="2400" dirty="0" smtClean="0"/>
              <a:t>Modellieren der Pfade</a:t>
            </a: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3781191" y="2333976"/>
            <a:ext cx="623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Detailausschnitt aus der Maske „Dokumentation der Objektmessung“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29" y="1633491"/>
            <a:ext cx="3234145" cy="389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llipse 9"/>
          <p:cNvSpPr/>
          <p:nvPr/>
        </p:nvSpPr>
        <p:spPr>
          <a:xfrm>
            <a:off x="2041421" y="5186149"/>
            <a:ext cx="1624083" cy="4230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81552" y="4357080"/>
            <a:ext cx="1596788" cy="464023"/>
          </a:xfrm>
          <a:prstGeom prst="ellipse">
            <a:avLst/>
          </a:prstGeom>
          <a:noFill/>
          <a:ln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885" y="988924"/>
            <a:ext cx="8045748" cy="1170547"/>
          </a:xfrm>
          <a:prstGeom prst="rect">
            <a:avLst/>
          </a:prstGeom>
        </p:spPr>
      </p:pic>
      <p:sp>
        <p:nvSpPr>
          <p:cNvPr id="20" name="Ellipse 19"/>
          <p:cNvSpPr/>
          <p:nvPr/>
        </p:nvSpPr>
        <p:spPr>
          <a:xfrm>
            <a:off x="6234392" y="1163429"/>
            <a:ext cx="1552353" cy="18075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8637973" y="1633491"/>
            <a:ext cx="1251751" cy="247527"/>
          </a:xfrm>
          <a:prstGeom prst="ellipse">
            <a:avLst/>
          </a:prstGeom>
          <a:noFill/>
          <a:ln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857885" y="3200370"/>
            <a:ext cx="775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Main-Measurement </a:t>
            </a:r>
            <a:r>
              <a:rPr lang="en-US" sz="1800" dirty="0" smtClean="0">
                <a:solidFill>
                  <a:srgbClr val="FF0000"/>
                </a:solidFill>
              </a:rPr>
              <a:t>(E16)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/>
              <a:t>P9 consists of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>
                <a:solidFill>
                  <a:srgbClr val="6C0000"/>
                </a:solidFill>
              </a:rPr>
              <a:t>CT-Measurement</a:t>
            </a:r>
            <a:r>
              <a:rPr lang="en-US" sz="1800" dirty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(E16)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/>
              <a:t>P1 is identified </a:t>
            </a:r>
            <a:r>
              <a:rPr lang="en-US" sz="1800" dirty="0" smtClean="0"/>
              <a:t>by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CT-Measurement-ID </a:t>
            </a:r>
            <a:r>
              <a:rPr lang="en-US" sz="1800" dirty="0" smtClean="0">
                <a:solidFill>
                  <a:srgbClr val="FF0000"/>
                </a:solidFill>
              </a:rPr>
              <a:t>(E42 Identifier)</a:t>
            </a:r>
          </a:p>
        </p:txBody>
      </p:sp>
    </p:spTree>
    <p:extLst>
      <p:ext uri="{BB962C8B-B14F-4D97-AF65-F5344CB8AC3E}">
        <p14:creationId xmlns:p14="http://schemas.microsoft.com/office/powerpoint/2010/main" val="371416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0" grpId="0" animBg="1"/>
      <p:bldP spid="2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179946" y="186278"/>
            <a:ext cx="9377219" cy="785939"/>
          </a:xfrm>
        </p:spPr>
        <p:txBody>
          <a:bodyPr/>
          <a:lstStyle/>
          <a:p>
            <a:pPr algn="ctr"/>
            <a:r>
              <a:rPr lang="de-DE" sz="2400" dirty="0" smtClean="0"/>
              <a:t>Modellieren der Pfade</a:t>
            </a: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3868334" y="2342692"/>
            <a:ext cx="623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Detailausschnitt aus der Maske „Dokumentation der Objektmessung“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29" y="1633491"/>
            <a:ext cx="3234145" cy="389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llipse 9"/>
          <p:cNvSpPr/>
          <p:nvPr/>
        </p:nvSpPr>
        <p:spPr>
          <a:xfrm>
            <a:off x="2041421" y="5186149"/>
            <a:ext cx="1624083" cy="4230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334" y="993949"/>
            <a:ext cx="8045748" cy="1170547"/>
          </a:xfrm>
          <a:prstGeom prst="rect">
            <a:avLst/>
          </a:prstGeom>
        </p:spPr>
      </p:pic>
      <p:sp>
        <p:nvSpPr>
          <p:cNvPr id="20" name="Ellipse 19"/>
          <p:cNvSpPr/>
          <p:nvPr/>
        </p:nvSpPr>
        <p:spPr>
          <a:xfrm>
            <a:off x="6234392" y="1163429"/>
            <a:ext cx="1552353" cy="18075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501284" y="1793289"/>
            <a:ext cx="1080273" cy="43342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8624499" y="1323727"/>
            <a:ext cx="803585" cy="17659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4083219" y="4542928"/>
            <a:ext cx="7792871" cy="1007968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3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musices:Object</a:t>
            </a:r>
            <a:r>
              <a:rPr lang="de-DE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 als Unterklasse von E84 Information </a:t>
            </a:r>
            <a:r>
              <a:rPr lang="de-DE" sz="13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Carrier</a:t>
            </a:r>
            <a:endParaRPr lang="de-DE" sz="13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de-DE" sz="13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Scope</a:t>
            </a:r>
            <a:r>
              <a:rPr lang="de-DE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3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note</a:t>
            </a:r>
            <a:r>
              <a:rPr lang="de-DE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 E84: „</a:t>
            </a:r>
            <a:r>
              <a:rPr lang="en-US" sz="1300" i="1" dirty="0" smtClean="0"/>
              <a:t>This class comprises all instances of E22 Man-Made Object that are explicitly designed to act as persistent physical carriers for instances of E73 Information Object. </a:t>
            </a:r>
            <a:r>
              <a:rPr lang="en-US" sz="1300" dirty="0" smtClean="0"/>
              <a:t>[…]”</a:t>
            </a:r>
            <a:endParaRPr lang="de-DE" sz="1300" dirty="0" smtClean="0"/>
          </a:p>
          <a:p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3868334" y="2964531"/>
            <a:ext cx="775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Main-Measurement </a:t>
            </a:r>
            <a:r>
              <a:rPr lang="en-US" sz="1800" dirty="0" smtClean="0">
                <a:solidFill>
                  <a:srgbClr val="FF0000"/>
                </a:solidFill>
              </a:rPr>
              <a:t>(E16)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P39 measured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C000"/>
                </a:solidFill>
              </a:rPr>
              <a:t>Object </a:t>
            </a:r>
            <a:r>
              <a:rPr lang="en-US" sz="1800" dirty="0" smtClean="0">
                <a:solidFill>
                  <a:srgbClr val="FF0000"/>
                </a:solidFill>
              </a:rPr>
              <a:t>(E84)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/>
              <a:t>P1 is identified </a:t>
            </a:r>
            <a:r>
              <a:rPr lang="en-US" sz="1800" dirty="0" smtClean="0"/>
              <a:t>by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Object-ID </a:t>
            </a:r>
            <a:r>
              <a:rPr lang="en-US" sz="1800" dirty="0" smtClean="0">
                <a:solidFill>
                  <a:srgbClr val="FF0000"/>
                </a:solidFill>
              </a:rPr>
              <a:t>(E42)</a:t>
            </a:r>
            <a:r>
              <a:rPr lang="en-US" sz="1300" dirty="0" smtClean="0"/>
              <a:t>	  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07686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4" grpId="0" animBg="1"/>
      <p:bldP spid="17" grpId="0" animBg="1"/>
      <p:bldP spid="18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>
            <a:off x="1603169" y="427812"/>
            <a:ext cx="5429397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3.2. </a:t>
            </a:r>
            <a:r>
              <a:rPr lang="de-DE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Forschungsprojekt: Friedensrepräsentationen</a:t>
            </a:r>
            <a:endParaRPr lang="de-DE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1800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DASS GERECHTIGKEIT UND FRIEDE SICH KÜSSEN – REPRÄSENTATIONEN DES FRIEDENS IM VORMODERNEN EUROPA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1537854" y="4935894"/>
            <a:ext cx="8128658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Projektlaufzeit: 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2015-2018</a:t>
            </a:r>
            <a:r>
              <a:rPr lang="de-D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e-D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Förderung: 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Leibniz-Gemeinschaft im Rahmen der Förderlinie "Nationale und internationale Vernetzung"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4767" y="5234075"/>
            <a:ext cx="1838325" cy="113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9031" y="1699866"/>
            <a:ext cx="3075077" cy="3030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4" name="Shape 264"/>
          <p:cNvCxnSpPr/>
          <p:nvPr/>
        </p:nvCxnSpPr>
        <p:spPr>
          <a:xfrm rot="10800000" flipH="1">
            <a:off x="5189517" y="1698864"/>
            <a:ext cx="1197032" cy="1375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5" name="Shape 265"/>
          <p:cNvCxnSpPr/>
          <p:nvPr/>
        </p:nvCxnSpPr>
        <p:spPr>
          <a:xfrm flipH="1">
            <a:off x="1992870" y="4275048"/>
            <a:ext cx="0" cy="23453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6" name="Shape 266"/>
          <p:cNvCxnSpPr/>
          <p:nvPr/>
        </p:nvCxnSpPr>
        <p:spPr>
          <a:xfrm>
            <a:off x="5808828" y="4659760"/>
            <a:ext cx="0" cy="21071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7" name="Shape 267"/>
          <p:cNvCxnSpPr/>
          <p:nvPr/>
        </p:nvCxnSpPr>
        <p:spPr>
          <a:xfrm flipH="1">
            <a:off x="8639519" y="3988192"/>
            <a:ext cx="900" cy="871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8" name="Shape 268"/>
          <p:cNvCxnSpPr/>
          <p:nvPr/>
        </p:nvCxnSpPr>
        <p:spPr>
          <a:xfrm>
            <a:off x="4844248" y="2134733"/>
            <a:ext cx="509148" cy="455314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69" name="Shape 269"/>
          <p:cNvCxnSpPr/>
          <p:nvPr/>
        </p:nvCxnSpPr>
        <p:spPr>
          <a:xfrm rot="10800000" flipH="1">
            <a:off x="3418141" y="3084021"/>
            <a:ext cx="1378302" cy="827311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70" name="Shape 270"/>
          <p:cNvCxnSpPr/>
          <p:nvPr/>
        </p:nvCxnSpPr>
        <p:spPr>
          <a:xfrm rot="10800000">
            <a:off x="5810751" y="3322766"/>
            <a:ext cx="0" cy="455014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71" name="Shape 271"/>
          <p:cNvCxnSpPr/>
          <p:nvPr/>
        </p:nvCxnSpPr>
        <p:spPr>
          <a:xfrm rot="10800000">
            <a:off x="6753533" y="3019210"/>
            <a:ext cx="1216527" cy="531062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miter/>
            <a:headEnd type="none" w="med" len="med"/>
            <a:tailEnd type="stealth" w="lg" len="lg"/>
          </a:ln>
        </p:spPr>
      </p:cxn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l="11600" t="27054" r="79886" b="63532"/>
          <a:stretch/>
        </p:blipFill>
        <p:spPr>
          <a:xfrm>
            <a:off x="3899167" y="1245859"/>
            <a:ext cx="1286290" cy="888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4">
            <a:alphaModFix/>
          </a:blip>
          <a:srcRect l="24166" t="33619" r="54949" b="16023"/>
          <a:stretch/>
        </p:blipFill>
        <p:spPr>
          <a:xfrm>
            <a:off x="6503133" y="959703"/>
            <a:ext cx="1041098" cy="156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5">
            <a:alphaModFix/>
          </a:blip>
          <a:srcRect l="18572" t="8308" r="69885" b="84285"/>
          <a:stretch/>
        </p:blipFill>
        <p:spPr>
          <a:xfrm>
            <a:off x="4880216" y="2590047"/>
            <a:ext cx="1827272" cy="73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6">
            <a:alphaModFix/>
          </a:blip>
          <a:srcRect r="26165"/>
          <a:stretch/>
        </p:blipFill>
        <p:spPr>
          <a:xfrm>
            <a:off x="977488" y="3719196"/>
            <a:ext cx="2373248" cy="547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 rotWithShape="1">
          <a:blip r:embed="rId7">
            <a:alphaModFix/>
          </a:blip>
          <a:srcRect l="36131" t="21047" r="36191" b="21617"/>
          <a:stretch/>
        </p:blipFill>
        <p:spPr>
          <a:xfrm>
            <a:off x="1299674" y="4517544"/>
            <a:ext cx="1536019" cy="198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 rotWithShape="1">
          <a:blip r:embed="rId8">
            <a:alphaModFix/>
          </a:blip>
          <a:srcRect l="16970" t="8035" r="72972" b="78525"/>
          <a:stretch/>
        </p:blipFill>
        <p:spPr>
          <a:xfrm>
            <a:off x="5284148" y="3777780"/>
            <a:ext cx="1055977" cy="88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9">
            <a:alphaModFix/>
          </a:blip>
          <a:srcRect t="9715" r="31964" b="8951"/>
          <a:stretch/>
        </p:blipFill>
        <p:spPr>
          <a:xfrm>
            <a:off x="4657816" y="4892237"/>
            <a:ext cx="2160019" cy="161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/>
        <p:spPr>
          <a:xfrm>
            <a:off x="7926786" y="3007602"/>
            <a:ext cx="1457100" cy="98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 rotWithShape="1">
          <a:blip r:embed="rId10">
            <a:alphaModFix/>
          </a:blip>
          <a:srcRect l="43122" t="53366" r="36754" b="9928"/>
          <a:stretch/>
        </p:blipFill>
        <p:spPr>
          <a:xfrm>
            <a:off x="7970057" y="4859405"/>
            <a:ext cx="1426500" cy="16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983432" y="418079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806335" y="290944"/>
            <a:ext cx="1019971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Teilnehmende Institutionen und deren Forschungsschwerpunkte</a:t>
            </a:r>
          </a:p>
        </p:txBody>
      </p:sp>
      <p:pic>
        <p:nvPicPr>
          <p:cNvPr id="283" name="Shape 28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26674" y="3153864"/>
            <a:ext cx="1457325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/>
        </p:nvSpPr>
        <p:spPr>
          <a:xfrm>
            <a:off x="1271846" y="490450"/>
            <a:ext cx="70491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Gemeinsame </a:t>
            </a:r>
            <a:r>
              <a:rPr lang="de-DE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Fragestellungen und Voraussetzungen</a:t>
            </a:r>
            <a:endParaRPr lang="de-DE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410789" y="1497874"/>
            <a:ext cx="939654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Gemeinsame Fragestellungen zu:</a:t>
            </a:r>
          </a:p>
          <a:p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transmedialen Rezeptionsvorgängen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Veränderungen der Motivik im Zusammenhang mit Friedensschlüsse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Funktion und Wahrnehmung von visuellen, sprachlichen und musikalischen Konzepten</a:t>
            </a:r>
          </a:p>
          <a:p>
            <a:endParaRPr lang="de-DE" sz="1800" dirty="0"/>
          </a:p>
          <a:p>
            <a:r>
              <a:rPr lang="de-DE" sz="1800" dirty="0" smtClean="0"/>
              <a:t>Voraussetzung:</a:t>
            </a:r>
          </a:p>
          <a:p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Gemeinsame Erfassung der Quellenbestände (Flugblatt, Medaille, Partitur, Predigtdruck, Gedichtbände etc.)</a:t>
            </a:r>
          </a:p>
          <a:p>
            <a:r>
              <a:rPr lang="de-DE" sz="1800" dirty="0" smtClean="0"/>
              <a:t>     1. Daten zu den tatsächlich verwendeten physischen Exemplar</a:t>
            </a:r>
          </a:p>
          <a:p>
            <a:r>
              <a:rPr lang="de-DE" sz="1800" dirty="0" smtClean="0"/>
              <a:t>     2. Inhalte des Werkes: Motive, Textform, Tonart, Bezug zu einem Friedensschluss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5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 rot="10800000" flipV="1">
            <a:off x="1113183" y="976160"/>
            <a:ext cx="7805530" cy="41921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7800"/>
            <a:r>
              <a:rPr lang="de-DE" sz="1800" dirty="0">
                <a:solidFill>
                  <a:schemeClr val="tx1"/>
                </a:solidFill>
              </a:rPr>
              <a:t>Datenerfassung und Forschungsergebnisse</a:t>
            </a:r>
          </a:p>
          <a:p>
            <a:pPr marL="177800"/>
            <a:endParaRPr lang="de-DE" sz="2400" dirty="0">
              <a:solidFill>
                <a:schemeClr val="tx1"/>
              </a:solidFill>
            </a:endParaRPr>
          </a:p>
          <a:p>
            <a:endParaRPr lang="de-DE" sz="1800" dirty="0" smtClean="0">
              <a:solidFill>
                <a:schemeClr val="tx1"/>
              </a:solidFill>
            </a:endParaRPr>
          </a:p>
          <a:p>
            <a:r>
              <a:rPr lang="de-DE" sz="1800" dirty="0" smtClean="0">
                <a:solidFill>
                  <a:schemeClr val="tx1"/>
                </a:solidFill>
              </a:rPr>
              <a:t>Datenerfassung</a:t>
            </a:r>
          </a:p>
          <a:p>
            <a:endParaRPr lang="de-DE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CIDOC-CRM </a:t>
            </a:r>
            <a:r>
              <a:rPr lang="de-DE" sz="1800" dirty="0">
                <a:solidFill>
                  <a:schemeClr val="tx1"/>
                </a:solidFill>
              </a:rPr>
              <a:t>basierte Anwendungsontologie zur semantischen Strukturierung und Vernetzung der Daten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chemeClr val="tx1"/>
                </a:solidFill>
              </a:rPr>
              <a:t>WissKI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>
                <a:solidFill>
                  <a:schemeClr val="tx1"/>
                </a:solidFill>
              </a:rPr>
              <a:t>als virtuelle Forschungsumgebung</a:t>
            </a:r>
          </a:p>
          <a:p>
            <a:endParaRPr lang="de-DE" sz="1800" dirty="0">
              <a:solidFill>
                <a:schemeClr val="tx1"/>
              </a:solidFill>
            </a:endParaRPr>
          </a:p>
          <a:p>
            <a:r>
              <a:rPr lang="de-DE" sz="1800" dirty="0" smtClean="0">
                <a:solidFill>
                  <a:schemeClr val="tx1"/>
                </a:solidFill>
              </a:rPr>
              <a:t>Darstellung: </a:t>
            </a:r>
          </a:p>
          <a:p>
            <a:endParaRPr lang="de-DE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Präsentation der Ergebnisse in einer „Virtuellen Ausstellung“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Veröffentlichung der Bestände der Projektdatenbank</a:t>
            </a:r>
            <a:endParaRPr lang="de-DE" sz="1800" dirty="0">
              <a:solidFill>
                <a:schemeClr val="tx1"/>
              </a:solidFill>
            </a:endParaRPr>
          </a:p>
          <a:p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513263" y="438207"/>
            <a:ext cx="9675765" cy="9203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de-DE" dirty="0"/>
              <a:t>CIDOC-CRM basierte Anwendungsontologie zur Strukturierung und Vernetzung der Daten (</a:t>
            </a:r>
            <a:r>
              <a:rPr lang="de-DE" dirty="0" err="1"/>
              <a:t>protégé</a:t>
            </a:r>
            <a:r>
              <a:rPr lang="de-DE" dirty="0"/>
              <a:t>-Ansicht)</a:t>
            </a:r>
            <a:endParaRPr lang="de-DE" b="1" dirty="0"/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13263" y="744584"/>
            <a:ext cx="3144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E84 Information Carrier: Daten zum physischen Exemplar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564407" y="1776549"/>
            <a:ext cx="3727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E73 Information </a:t>
            </a:r>
            <a:r>
              <a:rPr lang="de-DE" dirty="0" err="1" smtClean="0"/>
              <a:t>Object</a:t>
            </a:r>
            <a:r>
              <a:rPr lang="de-DE" dirty="0" smtClean="0"/>
              <a:t>: Daten zum jeweiligen Inhalt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6" y="1358538"/>
            <a:ext cx="5869577" cy="3717303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3657601" y="2708366"/>
            <a:ext cx="1440000" cy="0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07" y="2325188"/>
            <a:ext cx="5388982" cy="332541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074198" y="3116062"/>
            <a:ext cx="1367162" cy="621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6880194" y="4261282"/>
            <a:ext cx="1411550" cy="7013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9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0" y="980661"/>
            <a:ext cx="2681272" cy="48635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228" y="980661"/>
            <a:ext cx="5056097" cy="32352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228" y="4451489"/>
            <a:ext cx="5056097" cy="1830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824" y="1724638"/>
            <a:ext cx="2785872" cy="30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r="38582"/>
          <a:stretch/>
        </p:blipFill>
        <p:spPr>
          <a:xfrm>
            <a:off x="990561" y="343234"/>
            <a:ext cx="3363353" cy="291414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64" y="3615073"/>
            <a:ext cx="5316173" cy="1828959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834887" y="2405271"/>
            <a:ext cx="3031435" cy="6758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834887" y="3532472"/>
            <a:ext cx="3031435" cy="452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754880" y="2445519"/>
            <a:ext cx="60831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Motiv</a:t>
            </a:r>
          </a:p>
          <a:p>
            <a:r>
              <a:rPr lang="de-DE" dirty="0" err="1" smtClean="0"/>
              <a:t>frieden:info_object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(E73)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 </a:t>
            </a:r>
            <a:r>
              <a:rPr lang="de-DE" dirty="0"/>
              <a:t>ecrm:P140i_was_attributed_by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</a:t>
            </a:r>
            <a:r>
              <a:rPr lang="de-DE" dirty="0" err="1"/>
              <a:t>frieden:representation_type_assignment</a:t>
            </a:r>
            <a:r>
              <a:rPr lang="de-DE" dirty="0"/>
              <a:t> </a:t>
            </a:r>
            <a:r>
              <a:rPr lang="de-DE" dirty="0" smtClean="0">
                <a:solidFill>
                  <a:srgbClr val="FF0000"/>
                </a:solidFill>
              </a:rPr>
              <a:t>(E17)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ecrm:P2_has_type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endParaRPr lang="de-DE" dirty="0" smtClean="0"/>
          </a:p>
          <a:p>
            <a:r>
              <a:rPr lang="de-DE" dirty="0" err="1" smtClean="0"/>
              <a:t>frieden:interpretation_type</a:t>
            </a:r>
            <a:r>
              <a:rPr lang="de-DE" dirty="0" smtClean="0"/>
              <a:t> </a:t>
            </a:r>
            <a:r>
              <a:rPr lang="de-DE" dirty="0" smtClean="0">
                <a:solidFill>
                  <a:srgbClr val="FF0000"/>
                </a:solidFill>
              </a:rPr>
              <a:t>(E55)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ecrm:P149_is_identified_by -&gt; </a:t>
            </a:r>
            <a:r>
              <a:rPr lang="de-DE" dirty="0" err="1" smtClean="0"/>
              <a:t>frieden:interpretation_type_name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841506" y="3837054"/>
            <a:ext cx="69590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Friedensereignis</a:t>
            </a:r>
          </a:p>
          <a:p>
            <a:r>
              <a:rPr lang="de-DE" dirty="0" err="1"/>
              <a:t>frieden:info_object</a:t>
            </a:r>
            <a:r>
              <a:rPr lang="de-DE" dirty="0"/>
              <a:t> </a:t>
            </a:r>
            <a:r>
              <a:rPr lang="de-DE" dirty="0" smtClean="0">
                <a:solidFill>
                  <a:srgbClr val="FF0000"/>
                </a:solidFill>
              </a:rPr>
              <a:t>(E73)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ecrm:P140i_was_attributed_by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/>
              <a:t>frieden:representation_type_assignment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(E17)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ecrm:P2_has_type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</a:t>
            </a:r>
            <a:r>
              <a:rPr lang="de-DE" dirty="0" err="1"/>
              <a:t>frieden:representation_type</a:t>
            </a: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(E55)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ecrm:P137i_is_exemplified_by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/>
              <a:t> </a:t>
            </a:r>
            <a:r>
              <a:rPr lang="de-DE" dirty="0" err="1" smtClean="0"/>
              <a:t>frieden:peace_event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(E7)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ecrm:P1_is_identified_by 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/>
              <a:t>frieden:peace_event_name</a:t>
            </a:r>
            <a:endParaRPr lang="de-DE" dirty="0"/>
          </a:p>
          <a:p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3946358" y="2743201"/>
            <a:ext cx="808522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3946358" y="3837054"/>
            <a:ext cx="808522" cy="14780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4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0" y="810392"/>
            <a:ext cx="3525078" cy="149374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4" y="2173307"/>
            <a:ext cx="2696743" cy="226843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863548" y="1219199"/>
            <a:ext cx="621513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Bisher: Daten in </a:t>
            </a:r>
            <a:r>
              <a:rPr lang="de-DE" sz="2000" dirty="0" err="1" smtClean="0"/>
              <a:t>Exceltabellen</a:t>
            </a:r>
            <a:r>
              <a:rPr lang="de-DE" sz="2000" dirty="0" smtClean="0"/>
              <a:t> und Word-Dokumenten gesammelt und strukturiert.</a:t>
            </a:r>
          </a:p>
          <a:p>
            <a:endParaRPr lang="de-DE" sz="2000" dirty="0" smtClean="0"/>
          </a:p>
          <a:p>
            <a:r>
              <a:rPr lang="de-DE" sz="2000" dirty="0" smtClean="0"/>
              <a:t>Strukturierung der Daten mit CIDOC CRM:</a:t>
            </a:r>
          </a:p>
          <a:p>
            <a:endParaRPr lang="de-DE" sz="2000" dirty="0" smtClean="0"/>
          </a:p>
          <a:p>
            <a:pPr marL="285750" indent="-285750">
              <a:buFontTx/>
              <a:buChar char="-"/>
            </a:pPr>
            <a:r>
              <a:rPr lang="de-DE" sz="2000" dirty="0"/>
              <a:t>ermöglicht semantische Modellierung</a:t>
            </a:r>
          </a:p>
          <a:p>
            <a:pPr marL="285750" indent="-285750">
              <a:buFontTx/>
              <a:buChar char="-"/>
            </a:pPr>
            <a:r>
              <a:rPr lang="de-DE" sz="2000" dirty="0" smtClean="0"/>
              <a:t>Definitionen der Konzepte standardisiert vorgegeben</a:t>
            </a:r>
          </a:p>
          <a:p>
            <a:endParaRPr lang="de-DE" sz="2000" dirty="0" smtClean="0"/>
          </a:p>
          <a:p>
            <a:r>
              <a:rPr lang="de-DE" sz="2000" dirty="0" smtClean="0">
                <a:sym typeface="Wingdings" panose="05000000000000000000" pitchFamily="2" charset="2"/>
              </a:rPr>
              <a:t> langfristige Interpretierbarkeit der Daten</a:t>
            </a:r>
            <a:endParaRPr lang="de-DE" sz="2000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558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54156" y="1378225"/>
            <a:ext cx="10399643" cy="4798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de-DE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1. Forschungsprojekte an Museen</a:t>
            </a:r>
          </a:p>
          <a:p>
            <a:pPr marL="0" lvl="0" indent="0">
              <a:buNone/>
            </a:pPr>
            <a:r>
              <a:rPr lang="de-D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de-DE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</a:t>
            </a:r>
            <a:r>
              <a:rPr lang="de-DE" dirty="0" smtClean="0"/>
              <a:t>CIDOC-CRM als Werkzeug </a:t>
            </a:r>
            <a:r>
              <a:rPr lang="de-DE" dirty="0"/>
              <a:t>für nachhaltige Interpretierbarkeit von </a:t>
            </a:r>
            <a:r>
              <a:rPr lang="de-DE" dirty="0" smtClean="0"/>
              <a:t>Forschungsdaten</a:t>
            </a:r>
          </a:p>
          <a:p>
            <a:pPr marL="0" lvl="0" indent="0">
              <a:buNone/>
            </a:pPr>
            <a:r>
              <a:rPr lang="de-DE" dirty="0" smtClean="0"/>
              <a:t>3</a:t>
            </a:r>
            <a:r>
              <a:rPr lang="de-D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Exemplarische Anwendungsszenarien am GNM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de-D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3.1. MUSICES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de-D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3.2. </a:t>
            </a:r>
            <a:r>
              <a:rPr lang="de-DE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Friedensrepräsentationen</a:t>
            </a:r>
            <a:endParaRPr lang="de-DE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de-D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Forschungsprojekte an Museen</a:t>
            </a:r>
            <a:r>
              <a:rPr lang="de-DE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e-DE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de-DE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Shape 18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80910" y="1943261"/>
            <a:ext cx="5747304" cy="452423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 rot="-5400000">
            <a:off x="4134435" y="3598110"/>
            <a:ext cx="1277514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16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SAMMELN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5725883" y="2524826"/>
            <a:ext cx="237308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MUSEUM</a:t>
            </a:r>
          </a:p>
        </p:txBody>
      </p:sp>
      <p:sp>
        <p:nvSpPr>
          <p:cNvPr id="186" name="Shape 186"/>
          <p:cNvSpPr txBox="1"/>
          <p:nvPr/>
        </p:nvSpPr>
        <p:spPr>
          <a:xfrm rot="-5400000">
            <a:off x="4962635" y="3598113"/>
            <a:ext cx="1405807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16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BEWAHREN</a:t>
            </a:r>
          </a:p>
        </p:txBody>
      </p:sp>
      <p:sp>
        <p:nvSpPr>
          <p:cNvPr id="187" name="Shape 187"/>
          <p:cNvSpPr txBox="1"/>
          <p:nvPr/>
        </p:nvSpPr>
        <p:spPr>
          <a:xfrm rot="-5400000">
            <a:off x="5264728" y="3605804"/>
            <a:ext cx="2644839" cy="3231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15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AUSSTELLEN/VERMITTELN</a:t>
            </a:r>
          </a:p>
        </p:txBody>
      </p:sp>
      <p:sp>
        <p:nvSpPr>
          <p:cNvPr id="188" name="Shape 188"/>
          <p:cNvSpPr txBox="1"/>
          <p:nvPr/>
        </p:nvSpPr>
        <p:spPr>
          <a:xfrm rot="-5400000">
            <a:off x="6955558" y="3702302"/>
            <a:ext cx="1197430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16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FORSCHEN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9392543" y="1441999"/>
            <a:ext cx="2487276" cy="48013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→"/>
            </a:pPr>
            <a:r>
              <a:rPr lang="de-D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Inter- und transdisziplinäre Forschungsprojekte mit spezifischen </a:t>
            </a:r>
            <a:r>
              <a:rPr lang="de-DE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Fragestellungen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→"/>
            </a:pPr>
            <a:endParaRPr lang="de-DE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→"/>
            </a:pPr>
            <a:r>
              <a:rPr lang="de-D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de-DE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eterogene Daten</a:t>
            </a:r>
            <a:endParaRPr lang="de-DE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→"/>
            </a:pPr>
            <a:r>
              <a:rPr lang="de-DE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Tiefenerschließung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→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→"/>
            </a:pPr>
            <a:r>
              <a:rPr lang="de-D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große Datenmengen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→"/>
            </a:pPr>
            <a:r>
              <a:rPr lang="de-D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nachhaltiger Umgang mit Forschungsdaten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Shape 1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899" y="1526191"/>
            <a:ext cx="1232537" cy="834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5936" y="3272864"/>
            <a:ext cx="1080619" cy="6661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72"/>
          <p:cNvSpPr txBox="1"/>
          <p:nvPr/>
        </p:nvSpPr>
        <p:spPr>
          <a:xfrm>
            <a:off x="2884653" y="1781564"/>
            <a:ext cx="354657" cy="323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</a:t>
            </a:r>
            <a:endParaRPr lang="de-DE"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72"/>
          <p:cNvSpPr txBox="1"/>
          <p:nvPr/>
        </p:nvSpPr>
        <p:spPr>
          <a:xfrm>
            <a:off x="2923459" y="3161715"/>
            <a:ext cx="368732" cy="3230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</a:t>
            </a:r>
            <a:endParaRPr lang="de-DE"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2334827" y="2024109"/>
            <a:ext cx="1295142" cy="351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/>
          <p:cNvCxnSpPr/>
          <p:nvPr/>
        </p:nvCxnSpPr>
        <p:spPr>
          <a:xfrm>
            <a:off x="2641600" y="3575824"/>
            <a:ext cx="10711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170"/>
          <p:cNvSpPr txBox="1"/>
          <p:nvPr/>
        </p:nvSpPr>
        <p:spPr>
          <a:xfrm>
            <a:off x="1401785" y="4720474"/>
            <a:ext cx="236763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2179669" y="4464779"/>
            <a:ext cx="1533127" cy="420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hape 172"/>
          <p:cNvSpPr txBox="1"/>
          <p:nvPr/>
        </p:nvSpPr>
        <p:spPr>
          <a:xfrm>
            <a:off x="2678307" y="4192675"/>
            <a:ext cx="368732" cy="3230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</a:t>
            </a:r>
            <a:endParaRPr lang="de-DE"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de-D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de-DE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CIDOC-CRM als Werkzeug für nachhaltige Interpretierbarkeit von Forschungsdaten</a:t>
            </a:r>
            <a:endParaRPr lang="de-DE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977217" y="3244333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694329" y="1962957"/>
            <a:ext cx="10803339" cy="39673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Was ist das CIDOC-CRM?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de-DE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ISO-zertifizierte Ontologie für den Bereich des Kulturerbes </a:t>
            </a:r>
            <a:r>
              <a:rPr lang="de-DE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(ISO 21127</a:t>
            </a:r>
            <a:r>
              <a:rPr lang="de-DE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de-DE" sz="1800" dirty="0" smtClean="0">
                <a:latin typeface="Calibri"/>
                <a:ea typeface="Calibri"/>
                <a:cs typeface="Calibri"/>
                <a:sym typeface="Calibri"/>
              </a:rPr>
              <a:t>hierarchische Struktur, in der Konzepte (Dinge der realen Welt) </a:t>
            </a:r>
            <a:r>
              <a:rPr lang="de-DE" sz="1800" dirty="0">
                <a:latin typeface="Calibri"/>
                <a:ea typeface="Calibri"/>
                <a:cs typeface="Calibri"/>
                <a:sym typeface="Calibri"/>
              </a:rPr>
              <a:t>und deren </a:t>
            </a:r>
            <a:r>
              <a:rPr lang="de-DE" sz="1800" dirty="0" smtClean="0">
                <a:latin typeface="Calibri"/>
                <a:ea typeface="Calibri"/>
                <a:cs typeface="Calibri"/>
                <a:sym typeface="Calibri"/>
              </a:rPr>
              <a:t>Eigenschaften bzw. Relationen zueinander definiert sind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de-DE" sz="1800" dirty="0" smtClean="0">
                <a:latin typeface="Calibri"/>
                <a:ea typeface="Calibri"/>
                <a:cs typeface="Calibri"/>
                <a:sym typeface="Calibri"/>
              </a:rPr>
              <a:t>zur Modellierung von Datenstrukturen und damit der semantischen </a:t>
            </a:r>
            <a:r>
              <a:rPr lang="de-DE" sz="1800" dirty="0">
                <a:latin typeface="Calibri"/>
                <a:ea typeface="Calibri"/>
                <a:cs typeface="Calibri"/>
                <a:sym typeface="Calibri"/>
              </a:rPr>
              <a:t>Anreicherung </a:t>
            </a:r>
            <a:r>
              <a:rPr lang="de-DE" sz="1800" dirty="0" smtClean="0">
                <a:latin typeface="Calibri"/>
                <a:ea typeface="Calibri"/>
                <a:cs typeface="Calibri"/>
                <a:sym typeface="Calibri"/>
              </a:rPr>
              <a:t>von </a:t>
            </a:r>
            <a:r>
              <a:rPr lang="de-DE" sz="1800" dirty="0">
                <a:latin typeface="Calibri"/>
                <a:ea typeface="Calibri"/>
                <a:cs typeface="Calibri"/>
                <a:sym typeface="Calibri"/>
              </a:rPr>
              <a:t>Forschungsdaten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de-DE" sz="1800" dirty="0" smtClean="0">
                <a:latin typeface="Calibri"/>
                <a:ea typeface="Calibri"/>
                <a:cs typeface="Calibri"/>
                <a:sym typeface="Calibri"/>
              </a:rPr>
              <a:t>ermöglicht</a:t>
            </a:r>
            <a:r>
              <a:rPr lang="de-DE" sz="1800" dirty="0">
                <a:latin typeface="Calibri"/>
                <a:ea typeface="Calibri"/>
                <a:cs typeface="Calibri"/>
                <a:sym typeface="Calibri"/>
              </a:rPr>
              <a:t>, Wissen formal zu definieren, kategorisieren und </a:t>
            </a:r>
            <a:r>
              <a:rPr lang="de-DE" sz="1800" dirty="0" smtClean="0">
                <a:latin typeface="Calibri"/>
                <a:ea typeface="Calibri"/>
                <a:cs typeface="Calibri"/>
                <a:sym typeface="Calibri"/>
              </a:rPr>
              <a:t>auszutauschen 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de-DE" sz="1800" dirty="0" smtClean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langfristig verfügbar und interpretierbar</a:t>
            </a:r>
            <a:endParaRPr lang="de-DE" sz="18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de-DE" sz="1800" dirty="0" smtClean="0">
                <a:latin typeface="Calibri"/>
                <a:ea typeface="Calibri"/>
                <a:cs typeface="Calibri"/>
                <a:sym typeface="Calibri"/>
              </a:rPr>
              <a:t>ist </a:t>
            </a:r>
            <a:r>
              <a:rPr lang="de-DE" sz="1800" dirty="0">
                <a:latin typeface="Calibri"/>
                <a:ea typeface="Calibri"/>
                <a:cs typeface="Calibri"/>
                <a:sym typeface="Calibri"/>
              </a:rPr>
              <a:t>erweiterbar, z.B. in Form einer </a:t>
            </a:r>
            <a:r>
              <a:rPr lang="de-DE" sz="1800" dirty="0" smtClean="0">
                <a:latin typeface="Calibri"/>
                <a:ea typeface="Calibri"/>
                <a:cs typeface="Calibri"/>
                <a:sym typeface="Calibri"/>
              </a:rPr>
              <a:t>sog. Anwendungsontologie, und erlaubt so die Darstellung spezifischerer Sachverhalte, bleibt gleichzeitig aber ISO-konform</a:t>
            </a:r>
            <a:endParaRPr lang="de-DE" sz="18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de-DE" sz="18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endParaRPr lang="de-DE" sz="1800" dirty="0" smtClean="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endParaRPr lang="de-DE" sz="1800" dirty="0"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8781" y="1962957"/>
            <a:ext cx="3684424" cy="76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de-D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3. 1. </a:t>
            </a:r>
            <a:r>
              <a:rPr lang="de-DE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DFG-Projekt </a:t>
            </a:r>
            <a:r>
              <a:rPr lang="de-D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MUSICES</a:t>
            </a:r>
            <a:r>
              <a:rPr lang="de-DE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e-DE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243" name="Shape 2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498124" y="538280"/>
            <a:ext cx="1429995" cy="8066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1198042" y="1690687"/>
            <a:ext cx="73677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Projektziel</a:t>
            </a:r>
            <a:r>
              <a:rPr lang="de-DE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lang="de-DE" sz="1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Entwicklung </a:t>
            </a:r>
            <a:r>
              <a:rPr lang="de-DE" dirty="0">
                <a:solidFill>
                  <a:schemeClr val="tx1"/>
                </a:solidFill>
              </a:rPr>
              <a:t>eines Standards für die dreidimensionale Röntgen-Computertomographie (3D-CT) von </a:t>
            </a:r>
            <a:r>
              <a:rPr lang="de-DE" dirty="0" smtClean="0">
                <a:solidFill>
                  <a:schemeClr val="tx1"/>
                </a:solidFill>
              </a:rPr>
              <a:t>Musikinstrumenten 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Laufzeit: </a:t>
            </a:r>
            <a:r>
              <a:rPr lang="de-DE" dirty="0">
                <a:solidFill>
                  <a:schemeClr val="tx1"/>
                </a:solidFill>
                <a:sym typeface="Calibri"/>
              </a:rPr>
              <a:t>2015-2017</a:t>
            </a:r>
          </a:p>
          <a:p>
            <a:endParaRPr lang="de-DE"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Projektpartner: </a:t>
            </a:r>
            <a:r>
              <a:rPr lang="de-DE" dirty="0">
                <a:solidFill>
                  <a:schemeClr val="tx1"/>
                </a:solidFill>
                <a:sym typeface="Calibri"/>
              </a:rPr>
              <a:t>Germanisches Nationalmuseum Nürnberg (GNM) und Entwicklungszentrum Röntgentechnik (EZRT) des Fraunhofer-Instituts für Integrierte Schaltungen (IIS) in </a:t>
            </a:r>
            <a:r>
              <a:rPr lang="de-DE" dirty="0" smtClean="0">
                <a:solidFill>
                  <a:schemeClr val="tx1"/>
                </a:solidFill>
                <a:sym typeface="Calibri"/>
              </a:rPr>
              <a:t>Fürth</a:t>
            </a:r>
          </a:p>
          <a:p>
            <a:endParaRPr lang="de-DE" dirty="0">
              <a:solidFill>
                <a:schemeClr val="tx1"/>
              </a:solidFill>
              <a:sym typeface="Calibri"/>
            </a:endParaRPr>
          </a:p>
          <a:p>
            <a:r>
              <a:rPr lang="de-DE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Kooperationspartner:</a:t>
            </a:r>
          </a:p>
          <a:p>
            <a:r>
              <a:rPr lang="de-DE" dirty="0">
                <a:solidFill>
                  <a:schemeClr val="tx1"/>
                </a:solidFill>
                <a:sym typeface="Calibri"/>
              </a:rPr>
              <a:t>Ethnologisches Museum Berlin, Grassi Museum für Musikinstrumente, Staatliches Institut für Musikforschung, </a:t>
            </a:r>
            <a:r>
              <a:rPr lang="de-DE" dirty="0" smtClean="0">
                <a:solidFill>
                  <a:schemeClr val="tx1"/>
                </a:solidFill>
                <a:sym typeface="Calibri"/>
              </a:rPr>
              <a:t>Musée </a:t>
            </a:r>
            <a:r>
              <a:rPr lang="de-DE" dirty="0">
                <a:solidFill>
                  <a:schemeClr val="tx1"/>
                </a:solidFill>
                <a:sym typeface="Calibri"/>
              </a:rPr>
              <a:t>des </a:t>
            </a:r>
            <a:r>
              <a:rPr lang="de-DE" dirty="0" err="1">
                <a:solidFill>
                  <a:schemeClr val="tx1"/>
                </a:solidFill>
                <a:sym typeface="Calibri"/>
              </a:rPr>
              <a:t>instruments</a:t>
            </a:r>
            <a:r>
              <a:rPr lang="de-DE" dirty="0">
                <a:solidFill>
                  <a:schemeClr val="tx1"/>
                </a:solidFill>
                <a:sym typeface="Calibri"/>
              </a:rPr>
              <a:t> de </a:t>
            </a:r>
            <a:r>
              <a:rPr lang="de-DE" dirty="0" err="1">
                <a:solidFill>
                  <a:schemeClr val="tx1"/>
                </a:solidFill>
                <a:sym typeface="Calibri"/>
              </a:rPr>
              <a:t>musique</a:t>
            </a:r>
            <a:r>
              <a:rPr lang="de-DE" dirty="0">
                <a:solidFill>
                  <a:schemeClr val="tx1"/>
                </a:solidFill>
                <a:sym typeface="Calibri"/>
              </a:rPr>
              <a:t> / </a:t>
            </a:r>
            <a:r>
              <a:rPr lang="de-DE" dirty="0" err="1">
                <a:solidFill>
                  <a:schemeClr val="tx1"/>
                </a:solidFill>
                <a:sym typeface="Calibri"/>
              </a:rPr>
              <a:t>Muziekinstrumentenmuseum</a:t>
            </a:r>
            <a:r>
              <a:rPr lang="de-DE" dirty="0">
                <a:solidFill>
                  <a:schemeClr val="tx1"/>
                </a:solidFill>
                <a:sym typeface="Calibri"/>
              </a:rPr>
              <a:t>, </a:t>
            </a:r>
            <a:r>
              <a:rPr lang="de-DE" dirty="0" smtClean="0">
                <a:solidFill>
                  <a:schemeClr val="tx1"/>
                </a:solidFill>
                <a:sym typeface="Calibri"/>
              </a:rPr>
              <a:t>Brüssel, University </a:t>
            </a:r>
            <a:r>
              <a:rPr lang="de-DE" dirty="0" err="1">
                <a:solidFill>
                  <a:schemeClr val="tx1"/>
                </a:solidFill>
                <a:sym typeface="Calibri"/>
              </a:rPr>
              <a:t>of</a:t>
            </a:r>
            <a:r>
              <a:rPr lang="de-DE" dirty="0">
                <a:solidFill>
                  <a:schemeClr val="tx1"/>
                </a:solidFill>
                <a:sym typeface="Calibri"/>
              </a:rPr>
              <a:t> </a:t>
            </a:r>
            <a:r>
              <a:rPr lang="de-DE" dirty="0" smtClean="0">
                <a:solidFill>
                  <a:schemeClr val="tx1"/>
                </a:solidFill>
                <a:sym typeface="Calibri"/>
              </a:rPr>
              <a:t>Edinburgh, Philharmonie </a:t>
            </a:r>
            <a:r>
              <a:rPr lang="de-DE" dirty="0">
                <a:solidFill>
                  <a:schemeClr val="tx1"/>
                </a:solidFill>
                <a:sym typeface="Calibri"/>
              </a:rPr>
              <a:t>de Paris</a:t>
            </a:r>
          </a:p>
          <a:p>
            <a:endParaRPr lang="de-DE" dirty="0" smtClean="0">
              <a:solidFill>
                <a:schemeClr val="tx1"/>
              </a:solidFill>
              <a:sym typeface="Calibri"/>
            </a:endParaRPr>
          </a:p>
          <a:p>
            <a:endParaRPr lang="de-DE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124" y="2764391"/>
            <a:ext cx="1146204" cy="67945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124" y="3607423"/>
            <a:ext cx="2248668" cy="6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5499" y="386042"/>
            <a:ext cx="9087309" cy="334823"/>
          </a:xfrm>
        </p:spPr>
        <p:txBody>
          <a:bodyPr/>
          <a:lstStyle/>
          <a:p>
            <a:pPr algn="ctr"/>
            <a:r>
              <a:rPr lang="de-DE" sz="2400" dirty="0" smtClean="0"/>
              <a:t>	</a:t>
            </a:r>
            <a:r>
              <a:rPr lang="de-DE" sz="2400" dirty="0" smtClean="0">
                <a:solidFill>
                  <a:schemeClr val="tx1"/>
                </a:solidFill>
              </a:rPr>
              <a:t>Arbeitsablauf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24" y="3199181"/>
            <a:ext cx="1349766" cy="80011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78" y="3199181"/>
            <a:ext cx="2915861" cy="800119"/>
          </a:xfrm>
          <a:prstGeom prst="rect">
            <a:avLst/>
          </a:prstGeom>
        </p:spPr>
      </p:pic>
      <p:sp>
        <p:nvSpPr>
          <p:cNvPr id="10" name="Rechteckiger Pfeil 9"/>
          <p:cNvSpPr/>
          <p:nvPr/>
        </p:nvSpPr>
        <p:spPr>
          <a:xfrm>
            <a:off x="1591607" y="1987687"/>
            <a:ext cx="291301" cy="921671"/>
          </a:xfrm>
          <a:prstGeom prst="ben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26" y="1527294"/>
            <a:ext cx="1285875" cy="857250"/>
          </a:xfrm>
          <a:prstGeom prst="rect">
            <a:avLst/>
          </a:prstGeom>
        </p:spPr>
      </p:pic>
      <p:sp>
        <p:nvSpPr>
          <p:cNvPr id="12" name="Pfeil nach rechts 11"/>
          <p:cNvSpPr/>
          <p:nvPr/>
        </p:nvSpPr>
        <p:spPr>
          <a:xfrm>
            <a:off x="4055424" y="1833723"/>
            <a:ext cx="725137" cy="16475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Rechteckiger Pfeil 13"/>
          <p:cNvSpPr/>
          <p:nvPr/>
        </p:nvSpPr>
        <p:spPr>
          <a:xfrm rot="16200000" flipH="1" flipV="1">
            <a:off x="10114790" y="2205625"/>
            <a:ext cx="879417" cy="387504"/>
          </a:xfrm>
          <a:prstGeom prst="ben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028" name="Picture 4" descr="https://upload.wikimedia.org/wikipedia/commons/thumb/1/10/3D_Computed_Tomography.png/250px-3D_Computed_Tomograph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018" y="4783083"/>
            <a:ext cx="2275728" cy="13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eckiger Pfeil 16"/>
          <p:cNvSpPr/>
          <p:nvPr/>
        </p:nvSpPr>
        <p:spPr>
          <a:xfrm flipH="1" flipV="1">
            <a:off x="10360745" y="4381214"/>
            <a:ext cx="387505" cy="1066381"/>
          </a:xfrm>
          <a:prstGeom prst="ben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Pfeil nach rechts 17"/>
          <p:cNvSpPr/>
          <p:nvPr/>
        </p:nvSpPr>
        <p:spPr>
          <a:xfrm flipH="1" flipV="1">
            <a:off x="6956540" y="5446603"/>
            <a:ext cx="740973" cy="20180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38" y="4976461"/>
            <a:ext cx="2170416" cy="134389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59464" y="5359207"/>
            <a:ext cx="890476" cy="578398"/>
          </a:xfrm>
          <a:prstGeom prst="rect">
            <a:avLst/>
          </a:prstGeom>
        </p:spPr>
      </p:pic>
      <p:sp>
        <p:nvSpPr>
          <p:cNvPr id="21" name="Pfeil nach rechts 20"/>
          <p:cNvSpPr/>
          <p:nvPr/>
        </p:nvSpPr>
        <p:spPr>
          <a:xfrm flipH="1" flipV="1">
            <a:off x="3859682" y="5498634"/>
            <a:ext cx="671272" cy="17543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2" name="Pfeil nach rechts 21"/>
          <p:cNvSpPr/>
          <p:nvPr/>
        </p:nvSpPr>
        <p:spPr>
          <a:xfrm>
            <a:off x="7392598" y="1833723"/>
            <a:ext cx="692420" cy="19621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034" name="Picture 10" descr="Paper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122" y="1364462"/>
            <a:ext cx="1182914" cy="11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hteckiger Pfeil 25"/>
          <p:cNvSpPr/>
          <p:nvPr/>
        </p:nvSpPr>
        <p:spPr>
          <a:xfrm rot="16200000">
            <a:off x="1187212" y="4851809"/>
            <a:ext cx="1037245" cy="354146"/>
          </a:xfrm>
          <a:prstGeom prst="ben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036" name="Picture 12" descr="http://musices.gnm.de/sites/default/files/imagecache/wisski_original/cd22c161a59409a449ebe7e9771dac23_ori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539" y="1255691"/>
            <a:ext cx="1052723" cy="129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Shape 2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9">
            <a:alphaModFix/>
          </a:blip>
          <a:srcRect/>
          <a:stretch/>
        </p:blipFill>
        <p:spPr>
          <a:xfrm>
            <a:off x="5050939" y="3325913"/>
            <a:ext cx="1627097" cy="546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erade Verbindung mit Pfeil 23"/>
          <p:cNvCxnSpPr/>
          <p:nvPr/>
        </p:nvCxnSpPr>
        <p:spPr>
          <a:xfrm>
            <a:off x="3859682" y="2909358"/>
            <a:ext cx="782553" cy="3047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5978769" y="2634943"/>
            <a:ext cx="2479" cy="548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H="1">
            <a:off x="6956540" y="2722179"/>
            <a:ext cx="1304956" cy="5319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V="1">
            <a:off x="3613638" y="3913512"/>
            <a:ext cx="1028597" cy="467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V="1">
            <a:off x="5975167" y="4014706"/>
            <a:ext cx="3602" cy="770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H="1" flipV="1">
            <a:off x="6868416" y="3913512"/>
            <a:ext cx="1298122" cy="5967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5169" y="5586350"/>
            <a:ext cx="1166452" cy="9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4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de-DE" sz="1800" dirty="0" smtClean="0">
                <a:solidFill>
                  <a:schemeClr val="tx1"/>
                </a:solidFill>
                <a:sym typeface="Arial"/>
              </a:rPr>
              <a:t>Datenerfassung</a:t>
            </a:r>
            <a:r>
              <a:rPr lang="de-DE" sz="1800" dirty="0">
                <a:solidFill>
                  <a:schemeClr val="tx1"/>
                </a:solidFill>
                <a:sym typeface="Arial"/>
              </a:rPr>
              <a:t> </a:t>
            </a:r>
            <a:r>
              <a:rPr lang="de-DE" sz="1800" dirty="0" smtClean="0">
                <a:solidFill>
                  <a:schemeClr val="tx1"/>
                </a:solidFill>
                <a:sym typeface="Arial"/>
              </a:rPr>
              <a:t>und Forschungsergebnisse</a:t>
            </a:r>
          </a:p>
          <a:p>
            <a:pPr marL="177800" indent="0">
              <a:buNone/>
            </a:pPr>
            <a:endParaRPr lang="de-DE" sz="1800" dirty="0">
              <a:solidFill>
                <a:schemeClr val="tx1"/>
              </a:solidFill>
              <a:sym typeface="Arial"/>
            </a:endParaRPr>
          </a:p>
          <a:p>
            <a:r>
              <a:rPr lang="de-DE" sz="1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WissKI</a:t>
            </a:r>
            <a:r>
              <a:rPr lang="de-DE" sz="1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* als virtuelle Forschungsumgebung</a:t>
            </a:r>
          </a:p>
          <a:p>
            <a:r>
              <a:rPr lang="de-DE" sz="1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prozessorientierte Erfassung der Forschungsdaten</a:t>
            </a:r>
          </a:p>
          <a:p>
            <a:r>
              <a:rPr lang="de-DE" sz="1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CIDOC-CRM basierte Anwendungsontologie zur semantischen Strukturierung und Vernetzung der Daten</a:t>
            </a:r>
          </a:p>
          <a:p>
            <a:pPr marL="177800" indent="0">
              <a:buNone/>
            </a:pPr>
            <a:r>
              <a:rPr lang="de-DE" sz="1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de-DE" sz="1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Verlinkung der einzelnen Arbeitsabläufe auf Datenstrukturebene über das Objekt bzw. Musikinstrument</a:t>
            </a:r>
          </a:p>
          <a:p>
            <a:pPr marL="177800" indent="0">
              <a:buNone/>
            </a:pPr>
            <a:endParaRPr lang="de-DE" sz="1400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de-DE" sz="1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indent="0">
              <a:buNone/>
            </a:pPr>
            <a:r>
              <a:rPr lang="de-DE" sz="1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am Projektende: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Veröffentlichung der Forschungsdaten über die Projektwebsite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Integration u.a.  </a:t>
            </a:r>
            <a:r>
              <a:rPr lang="de-DE" sz="1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 MIMO (Musical Instrument Museums Online</a:t>
            </a:r>
            <a:r>
              <a:rPr lang="de-DE" sz="1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 und Lieferung an die </a:t>
            </a:r>
            <a:r>
              <a:rPr lang="de-DE" sz="140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Europeana</a:t>
            </a:r>
            <a:endParaRPr lang="de-DE" sz="1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499" y="386042"/>
            <a:ext cx="9087309" cy="334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/>
            <a:r>
              <a:rPr lang="de-DE" sz="2400" dirty="0" smtClean="0"/>
              <a:t>3. 1. Das DFG-Projekt MUSICES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346228" y="6285391"/>
            <a:ext cx="10040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* </a:t>
            </a:r>
            <a:r>
              <a:rPr lang="de-DE" sz="1000" b="1" dirty="0" smtClean="0"/>
              <a:t>Wiss</a:t>
            </a:r>
            <a:r>
              <a:rPr lang="de-DE" sz="1000" dirty="0" smtClean="0"/>
              <a:t>enschaftliche </a:t>
            </a:r>
            <a:r>
              <a:rPr lang="de-DE" sz="1000" b="1" dirty="0" err="1" smtClean="0"/>
              <a:t>K</a:t>
            </a:r>
            <a:r>
              <a:rPr lang="de-DE" sz="1000" dirty="0" err="1" smtClean="0"/>
              <a:t>ommunikations</a:t>
            </a:r>
            <a:r>
              <a:rPr lang="de-DE" sz="1000" b="1" dirty="0" err="1" smtClean="0"/>
              <a:t>I</a:t>
            </a:r>
            <a:r>
              <a:rPr lang="de-DE" sz="1000" dirty="0" err="1" smtClean="0"/>
              <a:t>nfrastruktur</a:t>
            </a:r>
            <a:r>
              <a:rPr lang="de-DE" sz="1000" dirty="0" smtClean="0"/>
              <a:t> basierend auf dem CMS </a:t>
            </a:r>
            <a:r>
              <a:rPr lang="de-DE" sz="1000" dirty="0" err="1" smtClean="0"/>
              <a:t>Drupal</a:t>
            </a:r>
            <a:r>
              <a:rPr lang="de-DE" sz="1000" dirty="0" smtClean="0"/>
              <a:t>; </a:t>
            </a:r>
            <a:r>
              <a:rPr lang="de-DE" sz="1000" dirty="0" smtClean="0">
                <a:hlinkClick r:id="rId2"/>
              </a:rPr>
              <a:t>http://wiss-ki.eu/</a:t>
            </a:r>
            <a:r>
              <a:rPr lang="de-DE" sz="1000" dirty="0" smtClean="0"/>
              <a:t>  </a:t>
            </a:r>
            <a:endParaRPr lang="de-DE" sz="1000" dirty="0"/>
          </a:p>
        </p:txBody>
      </p:sp>
      <p:pic>
        <p:nvPicPr>
          <p:cNvPr id="8" name="Shape 210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6175" y="6231776"/>
            <a:ext cx="924989" cy="299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3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76" y="1061821"/>
            <a:ext cx="7355273" cy="459083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82813" y="332195"/>
            <a:ext cx="1025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CIDOC-CRM basierte Anwendungsontologie zur Strukturierung und Vernetzung der </a:t>
            </a:r>
            <a:r>
              <a:rPr lang="de-DE" sz="1600" dirty="0" smtClean="0"/>
              <a:t>Daten</a:t>
            </a:r>
            <a:endParaRPr lang="de-DE" sz="1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54064" y="6055764"/>
            <a:ext cx="4253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Bsp. </a:t>
            </a:r>
            <a:r>
              <a:rPr lang="de-DE" sz="1200" b="1" dirty="0"/>
              <a:t>E16 </a:t>
            </a:r>
            <a:r>
              <a:rPr lang="de-DE" sz="1200" b="1" dirty="0" smtClean="0"/>
              <a:t>Measurement, Ansicht in </a:t>
            </a:r>
            <a:r>
              <a:rPr lang="de-DE" sz="1200" b="1" dirty="0" err="1" smtClean="0"/>
              <a:t>protégé</a:t>
            </a:r>
            <a:endParaRPr lang="de-DE" sz="12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8062719" y="1809468"/>
            <a:ext cx="31944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Scope</a:t>
            </a:r>
            <a:r>
              <a:rPr lang="de-DE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note</a:t>
            </a:r>
            <a:r>
              <a:rPr lang="de-DE" dirty="0" smtClean="0">
                <a:solidFill>
                  <a:schemeClr val="tx1"/>
                </a:solidFill>
                <a:sym typeface="Wingdings" panose="05000000000000000000" pitchFamily="2" charset="2"/>
              </a:rPr>
              <a:t> E16: </a:t>
            </a:r>
          </a:p>
          <a:p>
            <a:r>
              <a:rPr lang="de-DE" dirty="0" smtClean="0">
                <a:solidFill>
                  <a:schemeClr val="tx1"/>
                </a:solidFill>
                <a:sym typeface="Wingdings" panose="05000000000000000000" pitchFamily="2" charset="2"/>
              </a:rPr>
              <a:t>„</a:t>
            </a:r>
            <a:r>
              <a:rPr lang="en-US" i="1" dirty="0" smtClean="0"/>
              <a:t>This class comprises actions measuring physical properties and other values that can be determined by a systematic procedure.</a:t>
            </a:r>
            <a:r>
              <a:rPr lang="en-US" dirty="0" smtClean="0"/>
              <a:t> […]” </a:t>
            </a:r>
          </a:p>
          <a:p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985651" y="3194463"/>
            <a:ext cx="2386941" cy="7600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4081112" y="1825625"/>
            <a:ext cx="317633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8062719" y="3313244"/>
            <a:ext cx="327258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6C0000"/>
                </a:solidFill>
                <a:sym typeface="Wingdings" panose="05000000000000000000" pitchFamily="2" charset="2"/>
              </a:rPr>
              <a:t>musices:CT-Measurement</a:t>
            </a:r>
            <a:r>
              <a:rPr lang="en-US" dirty="0">
                <a:solidFill>
                  <a:srgbClr val="6C0000"/>
                </a:solidFill>
                <a:sym typeface="Wingdings" panose="05000000000000000000" pitchFamily="2" charset="2"/>
              </a:rPr>
              <a:t> </a:t>
            </a:r>
            <a:endParaRPr lang="en-US" dirty="0" smtClean="0">
              <a:solidFill>
                <a:srgbClr val="6C0000"/>
              </a:solidFill>
              <a:sym typeface="Wingdings" panose="05000000000000000000" pitchFamily="2" charset="2"/>
            </a:endParaRPr>
          </a:p>
          <a:p>
            <a:r>
              <a:rPr lang="de-DE" dirty="0" smtClean="0">
                <a:solidFill>
                  <a:schemeClr val="tx1"/>
                </a:solidFill>
                <a:sym typeface="Wingdings" panose="05000000000000000000" pitchFamily="2" charset="2"/>
              </a:rPr>
              <a:t>Unterklasse </a:t>
            </a:r>
            <a:r>
              <a:rPr lang="de-DE" dirty="0">
                <a:solidFill>
                  <a:schemeClr val="tx1"/>
                </a:solidFill>
                <a:sym typeface="Wingdings" panose="05000000000000000000" pitchFamily="2" charset="2"/>
              </a:rPr>
              <a:t>von E16 Measurement</a:t>
            </a:r>
          </a:p>
          <a:p>
            <a:r>
              <a:rPr lang="de-DE" dirty="0" err="1">
                <a:solidFill>
                  <a:schemeClr val="tx1"/>
                </a:solidFill>
                <a:sym typeface="Wingdings" panose="05000000000000000000" pitchFamily="2" charset="2"/>
              </a:rPr>
              <a:t>Scope</a:t>
            </a:r>
            <a:r>
              <a:rPr lang="de-DE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tx1"/>
                </a:solidFill>
                <a:sym typeface="Wingdings" panose="05000000000000000000" pitchFamily="2" charset="2"/>
              </a:rPr>
              <a:t>note</a:t>
            </a:r>
            <a:r>
              <a:rPr lang="de-DE" dirty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de-DE" dirty="0" smtClean="0">
                <a:solidFill>
                  <a:schemeClr val="tx1"/>
                </a:solidFill>
                <a:sym typeface="Wingdings" panose="05000000000000000000" pitchFamily="2" charset="2"/>
              </a:rPr>
              <a:t>„[…]</a:t>
            </a:r>
            <a:r>
              <a:rPr lang="de-DE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dirty="0" smtClean="0">
                <a:solidFill>
                  <a:schemeClr val="tx1"/>
                </a:solidFill>
                <a:sym typeface="Wingdings" panose="05000000000000000000" pitchFamily="2" charset="2"/>
              </a:rPr>
              <a:t>“</a:t>
            </a:r>
            <a:endParaRPr lang="de-DE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8062719" y="4617733"/>
            <a:ext cx="305645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err="1" smtClean="0">
                <a:solidFill>
                  <a:srgbClr val="0070C0"/>
                </a:solidFill>
              </a:rPr>
              <a:t>Musices:Main-Measurement</a:t>
            </a:r>
            <a:endParaRPr lang="de-DE" dirty="0" smtClean="0">
              <a:solidFill>
                <a:srgbClr val="0070C0"/>
              </a:solidFill>
            </a:endParaRPr>
          </a:p>
          <a:p>
            <a:r>
              <a:rPr lang="de-DE" dirty="0" smtClean="0"/>
              <a:t>Unterklasse von E16 Measurement</a:t>
            </a:r>
          </a:p>
          <a:p>
            <a:r>
              <a:rPr lang="de-DE" dirty="0" err="1" smtClean="0"/>
              <a:t>Scope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r>
              <a:rPr lang="de-DE" dirty="0" smtClean="0"/>
              <a:t>: „[…]“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76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9946" y="186278"/>
            <a:ext cx="9377219" cy="785939"/>
          </a:xfrm>
        </p:spPr>
        <p:txBody>
          <a:bodyPr/>
          <a:lstStyle/>
          <a:p>
            <a:pPr algn="ctr"/>
            <a:r>
              <a:rPr lang="de-DE" sz="2400" dirty="0" smtClean="0"/>
              <a:t>Datenstrukturnetzwerk</a:t>
            </a:r>
            <a:endParaRPr lang="de-DE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13" y="1108913"/>
            <a:ext cx="9442952" cy="5208612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9573145" y="5618120"/>
            <a:ext cx="676324" cy="63255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1114213" y="4941226"/>
            <a:ext cx="3987804" cy="135378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Breitbild</PresentationFormat>
  <Paragraphs>130</Paragraphs>
  <Slides>19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Noto Sans Symbols</vt:lpstr>
      <vt:lpstr>Wingdings</vt:lpstr>
      <vt:lpstr>Office</vt:lpstr>
      <vt:lpstr>PowerPoint-Präsentation</vt:lpstr>
      <vt:lpstr>PowerPoint-Präsentation</vt:lpstr>
      <vt:lpstr>1. Forschungsprojekte an Museen </vt:lpstr>
      <vt:lpstr>2. Das CIDOC-CRM als Werkzeug für nachhaltige Interpretierbarkeit von Forschungsdaten</vt:lpstr>
      <vt:lpstr>3. 1. Das DFG-Projekt MUSICES  </vt:lpstr>
      <vt:lpstr> Arbeitsablauf</vt:lpstr>
      <vt:lpstr>PowerPoint-Präsentation</vt:lpstr>
      <vt:lpstr>PowerPoint-Präsentation</vt:lpstr>
      <vt:lpstr>Datenstrukturnetzwerk</vt:lpstr>
      <vt:lpstr>Modellieren der Pfade</vt:lpstr>
      <vt:lpstr>Modellieren der Pfade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Wagner, Sarah</dc:creator>
  <cp:lastModifiedBy>Große, Peggy</cp:lastModifiedBy>
  <cp:revision>134</cp:revision>
  <cp:lastPrinted>2017-02-13T12:13:42Z</cp:lastPrinted>
  <dcterms:modified xsi:type="dcterms:W3CDTF">2017-02-23T11:11:14Z</dcterms:modified>
</cp:coreProperties>
</file>