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8" r:id="rId3"/>
    <p:sldId id="270" r:id="rId4"/>
    <p:sldId id="269" r:id="rId5"/>
    <p:sldId id="271" r:id="rId6"/>
    <p:sldId id="272" r:id="rId7"/>
    <p:sldId id="275" r:id="rId8"/>
    <p:sldId id="274" r:id="rId9"/>
    <p:sldId id="278" r:id="rId10"/>
    <p:sldId id="277" r:id="rId11"/>
    <p:sldId id="276" r:id="rId12"/>
    <p:sldId id="280" r:id="rId13"/>
    <p:sldId id="281" r:id="rId14"/>
    <p:sldId id="282" r:id="rId15"/>
    <p:sldId id="283" r:id="rId16"/>
    <p:sldId id="279" r:id="rId17"/>
    <p:sldId id="273" r:id="rId18"/>
    <p:sldId id="284" r:id="rId19"/>
    <p:sldId id="267" r:id="rId2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86C"/>
    <a:srgbClr val="CD0921"/>
    <a:srgbClr val="3E5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641" autoAdjust="0"/>
    <p:restoredTop sz="92365" autoAdjust="0"/>
  </p:normalViewPr>
  <p:slideViewPr>
    <p:cSldViewPr>
      <p:cViewPr varScale="1">
        <p:scale>
          <a:sx n="88" d="100"/>
          <a:sy n="88" d="100"/>
        </p:scale>
        <p:origin x="203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CeH\eTRACES%20corpora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CeH\eTRACES%20corpora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CeH\eTRACES%20corpora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CeH\eTRACES%20corpora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CeH\eTRACES%20corpora%20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esis\_Korpora\Adorno\Matrix_der_Codeh&#228;ufigkeiten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esis\_Korpora\Adorno\Matrix_der_Codeh&#228;ufigkeiten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esis\_Korpora\Adorno\Matrix_der_Codeh&#228;ufigkeiten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esis\_Korpora\Adorno\Matrix_der_Codeh&#228;ufigkeit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Max Weber - absolute </a:t>
            </a:r>
            <a:r>
              <a:rPr lang="en-US" dirty="0" err="1"/>
              <a:t>Häufigkeiten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findings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Tabelle1!$A$3:$A$37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Tabelle1!$B$3:$B$37</c:f>
              <c:numCache>
                <c:formatCode>General</c:formatCode>
                <c:ptCount val="35"/>
                <c:pt idx="0">
                  <c:v>125</c:v>
                </c:pt>
                <c:pt idx="1">
                  <c:v>68</c:v>
                </c:pt>
                <c:pt idx="2">
                  <c:v>9</c:v>
                </c:pt>
                <c:pt idx="3">
                  <c:v>84</c:v>
                </c:pt>
                <c:pt idx="4">
                  <c:v>18</c:v>
                </c:pt>
                <c:pt idx="5">
                  <c:v>55</c:v>
                </c:pt>
                <c:pt idx="6">
                  <c:v>37</c:v>
                </c:pt>
                <c:pt idx="7">
                  <c:v>14</c:v>
                </c:pt>
                <c:pt idx="8">
                  <c:v>7</c:v>
                </c:pt>
                <c:pt idx="9">
                  <c:v>15</c:v>
                </c:pt>
                <c:pt idx="10">
                  <c:v>13</c:v>
                </c:pt>
                <c:pt idx="11">
                  <c:v>38</c:v>
                </c:pt>
                <c:pt idx="12">
                  <c:v>29</c:v>
                </c:pt>
                <c:pt idx="13">
                  <c:v>63</c:v>
                </c:pt>
                <c:pt idx="14">
                  <c:v>1418</c:v>
                </c:pt>
                <c:pt idx="15">
                  <c:v>53</c:v>
                </c:pt>
                <c:pt idx="16">
                  <c:v>55</c:v>
                </c:pt>
                <c:pt idx="17">
                  <c:v>194</c:v>
                </c:pt>
                <c:pt idx="18">
                  <c:v>109</c:v>
                </c:pt>
                <c:pt idx="19">
                  <c:v>178</c:v>
                </c:pt>
                <c:pt idx="20">
                  <c:v>108</c:v>
                </c:pt>
                <c:pt idx="21">
                  <c:v>217</c:v>
                </c:pt>
                <c:pt idx="22">
                  <c:v>43</c:v>
                </c:pt>
                <c:pt idx="23">
                  <c:v>218</c:v>
                </c:pt>
                <c:pt idx="24">
                  <c:v>198</c:v>
                </c:pt>
                <c:pt idx="25">
                  <c:v>136</c:v>
                </c:pt>
                <c:pt idx="26">
                  <c:v>238</c:v>
                </c:pt>
                <c:pt idx="27">
                  <c:v>238</c:v>
                </c:pt>
                <c:pt idx="28">
                  <c:v>373</c:v>
                </c:pt>
                <c:pt idx="29">
                  <c:v>104</c:v>
                </c:pt>
                <c:pt idx="30">
                  <c:v>292</c:v>
                </c:pt>
                <c:pt idx="31">
                  <c:v>453</c:v>
                </c:pt>
                <c:pt idx="32">
                  <c:v>851</c:v>
                </c:pt>
                <c:pt idx="33">
                  <c:v>373</c:v>
                </c:pt>
                <c:pt idx="34">
                  <c:v>1059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59-4325-ABC2-D3F8DACEE8F3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correct references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Tabelle1!$A$3:$A$37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Tabelle1!$C$3:$C$37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  <c:pt idx="15">
                  <c:v>0</c:v>
                </c:pt>
                <c:pt idx="16">
                  <c:v>8</c:v>
                </c:pt>
                <c:pt idx="17">
                  <c:v>0</c:v>
                </c:pt>
                <c:pt idx="18">
                  <c:v>8</c:v>
                </c:pt>
                <c:pt idx="19">
                  <c:v>7</c:v>
                </c:pt>
                <c:pt idx="20">
                  <c:v>1</c:v>
                </c:pt>
                <c:pt idx="21">
                  <c:v>15</c:v>
                </c:pt>
                <c:pt idx="22">
                  <c:v>7</c:v>
                </c:pt>
                <c:pt idx="23">
                  <c:v>12</c:v>
                </c:pt>
                <c:pt idx="24">
                  <c:v>20</c:v>
                </c:pt>
                <c:pt idx="25">
                  <c:v>11</c:v>
                </c:pt>
                <c:pt idx="26">
                  <c:v>26</c:v>
                </c:pt>
                <c:pt idx="27">
                  <c:v>43</c:v>
                </c:pt>
                <c:pt idx="28">
                  <c:v>37</c:v>
                </c:pt>
                <c:pt idx="29">
                  <c:v>9</c:v>
                </c:pt>
                <c:pt idx="30">
                  <c:v>41</c:v>
                </c:pt>
                <c:pt idx="31">
                  <c:v>71</c:v>
                </c:pt>
                <c:pt idx="32">
                  <c:v>97</c:v>
                </c:pt>
                <c:pt idx="33">
                  <c:v>63</c:v>
                </c:pt>
                <c:pt idx="34">
                  <c:v>155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59-4325-ABC2-D3F8DACEE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91732448"/>
        <c:axId val="-1291731904"/>
      </c:lineChart>
      <c:catAx>
        <c:axId val="-12917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291731904"/>
        <c:crosses val="autoZero"/>
        <c:auto val="1"/>
        <c:lblAlgn val="ctr"/>
        <c:lblOffset val="100"/>
        <c:noMultiLvlLbl val="0"/>
      </c:catAx>
      <c:valAx>
        <c:axId val="-1291731904"/>
        <c:scaling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291732448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Tabelle1!$AA$40</c:f>
              <c:strCache>
                <c:ptCount val="1"/>
                <c:pt idx="0">
                  <c:v>Weber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Tabelle1!$Z$41:$Z$75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Tabelle1!$AA$41:$AA$75</c:f>
              <c:numCache>
                <c:formatCode>General</c:formatCode>
                <c:ptCount val="35"/>
                <c:pt idx="0">
                  <c:v>125</c:v>
                </c:pt>
                <c:pt idx="1">
                  <c:v>68</c:v>
                </c:pt>
                <c:pt idx="2">
                  <c:v>9</c:v>
                </c:pt>
                <c:pt idx="3">
                  <c:v>84</c:v>
                </c:pt>
                <c:pt idx="4">
                  <c:v>18</c:v>
                </c:pt>
                <c:pt idx="5">
                  <c:v>55</c:v>
                </c:pt>
                <c:pt idx="6">
                  <c:v>37</c:v>
                </c:pt>
                <c:pt idx="7">
                  <c:v>14</c:v>
                </c:pt>
                <c:pt idx="8">
                  <c:v>7</c:v>
                </c:pt>
                <c:pt idx="9">
                  <c:v>15</c:v>
                </c:pt>
                <c:pt idx="10">
                  <c:v>13</c:v>
                </c:pt>
                <c:pt idx="11">
                  <c:v>38</c:v>
                </c:pt>
                <c:pt idx="12">
                  <c:v>29</c:v>
                </c:pt>
                <c:pt idx="13">
                  <c:v>63</c:v>
                </c:pt>
                <c:pt idx="14">
                  <c:v>1418</c:v>
                </c:pt>
                <c:pt idx="15">
                  <c:v>53</c:v>
                </c:pt>
                <c:pt idx="16">
                  <c:v>55</c:v>
                </c:pt>
                <c:pt idx="17">
                  <c:v>194</c:v>
                </c:pt>
                <c:pt idx="18">
                  <c:v>109</c:v>
                </c:pt>
                <c:pt idx="19">
                  <c:v>178</c:v>
                </c:pt>
                <c:pt idx="20">
                  <c:v>108</c:v>
                </c:pt>
                <c:pt idx="21">
                  <c:v>217</c:v>
                </c:pt>
                <c:pt idx="22">
                  <c:v>43</c:v>
                </c:pt>
                <c:pt idx="23">
                  <c:v>218</c:v>
                </c:pt>
                <c:pt idx="24">
                  <c:v>198</c:v>
                </c:pt>
                <c:pt idx="25">
                  <c:v>136</c:v>
                </c:pt>
                <c:pt idx="26">
                  <c:v>238</c:v>
                </c:pt>
                <c:pt idx="27">
                  <c:v>238</c:v>
                </c:pt>
                <c:pt idx="28">
                  <c:v>373</c:v>
                </c:pt>
                <c:pt idx="29">
                  <c:v>104</c:v>
                </c:pt>
                <c:pt idx="30">
                  <c:v>292</c:v>
                </c:pt>
                <c:pt idx="31">
                  <c:v>453</c:v>
                </c:pt>
                <c:pt idx="32">
                  <c:v>851</c:v>
                </c:pt>
                <c:pt idx="33">
                  <c:v>373</c:v>
                </c:pt>
                <c:pt idx="34">
                  <c:v>1059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C19-43A8-BA0B-02EC3FE17380}"/>
            </c:ext>
          </c:extLst>
        </c:ser>
        <c:ser>
          <c:idx val="1"/>
          <c:order val="1"/>
          <c:tx>
            <c:strRef>
              <c:f>Tabelle1!$AB$40</c:f>
              <c:strCache>
                <c:ptCount val="1"/>
                <c:pt idx="0">
                  <c:v>Adorno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Tabelle1!$Z$41:$Z$75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Tabelle1!$AB$41:$AB$75</c:f>
              <c:numCache>
                <c:formatCode>General</c:formatCode>
                <c:ptCount val="35"/>
                <c:pt idx="10">
                  <c:v>1</c:v>
                </c:pt>
                <c:pt idx="11">
                  <c:v>32</c:v>
                </c:pt>
                <c:pt idx="12">
                  <c:v>1</c:v>
                </c:pt>
                <c:pt idx="13">
                  <c:v>18</c:v>
                </c:pt>
                <c:pt idx="14">
                  <c:v>16</c:v>
                </c:pt>
                <c:pt idx="15">
                  <c:v>94</c:v>
                </c:pt>
                <c:pt idx="16">
                  <c:v>27</c:v>
                </c:pt>
                <c:pt idx="17">
                  <c:v>15</c:v>
                </c:pt>
                <c:pt idx="18">
                  <c:v>12</c:v>
                </c:pt>
                <c:pt idx="19">
                  <c:v>9</c:v>
                </c:pt>
                <c:pt idx="20">
                  <c:v>68</c:v>
                </c:pt>
                <c:pt idx="21">
                  <c:v>18</c:v>
                </c:pt>
                <c:pt idx="22">
                  <c:v>6</c:v>
                </c:pt>
                <c:pt idx="23">
                  <c:v>26</c:v>
                </c:pt>
                <c:pt idx="24">
                  <c:v>176</c:v>
                </c:pt>
                <c:pt idx="25">
                  <c:v>50</c:v>
                </c:pt>
                <c:pt idx="26">
                  <c:v>12</c:v>
                </c:pt>
                <c:pt idx="27">
                  <c:v>44</c:v>
                </c:pt>
                <c:pt idx="28">
                  <c:v>39</c:v>
                </c:pt>
                <c:pt idx="29">
                  <c:v>6</c:v>
                </c:pt>
                <c:pt idx="30">
                  <c:v>14</c:v>
                </c:pt>
                <c:pt idx="31">
                  <c:v>83</c:v>
                </c:pt>
                <c:pt idx="32">
                  <c:v>131</c:v>
                </c:pt>
                <c:pt idx="33">
                  <c:v>106</c:v>
                </c:pt>
                <c:pt idx="34">
                  <c:v>162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C19-43A8-BA0B-02EC3FE17380}"/>
            </c:ext>
          </c:extLst>
        </c:ser>
        <c:ser>
          <c:idx val="2"/>
          <c:order val="2"/>
          <c:tx>
            <c:strRef>
              <c:f>Tabelle1!$AC$40</c:f>
              <c:strCache>
                <c:ptCount val="1"/>
                <c:pt idx="0">
                  <c:v>Marx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Tabelle1!$Z$41:$Z$75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Tabelle1!$AC$41:$AC$75</c:f>
              <c:numCache>
                <c:formatCode>General</c:formatCode>
                <c:ptCount val="35"/>
                <c:pt idx="0">
                  <c:v>42</c:v>
                </c:pt>
                <c:pt idx="1">
                  <c:v>7</c:v>
                </c:pt>
                <c:pt idx="2">
                  <c:v>44</c:v>
                </c:pt>
                <c:pt idx="3">
                  <c:v>236</c:v>
                </c:pt>
                <c:pt idx="4">
                  <c:v>52</c:v>
                </c:pt>
                <c:pt idx="5">
                  <c:v>50</c:v>
                </c:pt>
                <c:pt idx="6">
                  <c:v>10</c:v>
                </c:pt>
                <c:pt idx="7">
                  <c:v>34</c:v>
                </c:pt>
                <c:pt idx="8">
                  <c:v>7</c:v>
                </c:pt>
                <c:pt idx="9">
                  <c:v>1</c:v>
                </c:pt>
                <c:pt idx="10">
                  <c:v>13</c:v>
                </c:pt>
                <c:pt idx="11">
                  <c:v>17</c:v>
                </c:pt>
                <c:pt idx="12">
                  <c:v>40</c:v>
                </c:pt>
                <c:pt idx="13">
                  <c:v>31</c:v>
                </c:pt>
                <c:pt idx="14">
                  <c:v>69</c:v>
                </c:pt>
                <c:pt idx="15">
                  <c:v>200</c:v>
                </c:pt>
                <c:pt idx="16">
                  <c:v>157</c:v>
                </c:pt>
                <c:pt idx="17">
                  <c:v>166</c:v>
                </c:pt>
                <c:pt idx="18">
                  <c:v>400</c:v>
                </c:pt>
                <c:pt idx="19">
                  <c:v>160</c:v>
                </c:pt>
                <c:pt idx="20">
                  <c:v>156</c:v>
                </c:pt>
                <c:pt idx="21">
                  <c:v>79</c:v>
                </c:pt>
                <c:pt idx="22">
                  <c:v>30</c:v>
                </c:pt>
                <c:pt idx="23">
                  <c:v>102</c:v>
                </c:pt>
                <c:pt idx="24">
                  <c:v>233</c:v>
                </c:pt>
                <c:pt idx="25">
                  <c:v>63</c:v>
                </c:pt>
                <c:pt idx="26">
                  <c:v>67</c:v>
                </c:pt>
                <c:pt idx="27">
                  <c:v>95</c:v>
                </c:pt>
                <c:pt idx="28">
                  <c:v>91</c:v>
                </c:pt>
                <c:pt idx="29">
                  <c:v>79</c:v>
                </c:pt>
                <c:pt idx="30">
                  <c:v>56</c:v>
                </c:pt>
                <c:pt idx="31">
                  <c:v>186</c:v>
                </c:pt>
                <c:pt idx="32">
                  <c:v>241</c:v>
                </c:pt>
                <c:pt idx="33">
                  <c:v>254</c:v>
                </c:pt>
                <c:pt idx="34">
                  <c:v>136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C19-43A8-BA0B-02EC3FE17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91729184"/>
        <c:axId val="-1291728096"/>
      </c:lineChart>
      <c:catAx>
        <c:axId val="-12917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291728096"/>
        <c:crosses val="autoZero"/>
        <c:auto val="1"/>
        <c:lblAlgn val="ctr"/>
        <c:lblOffset val="100"/>
        <c:noMultiLvlLbl val="0"/>
      </c:catAx>
      <c:valAx>
        <c:axId val="-1291728096"/>
        <c:scaling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291729184"/>
        <c:crosses val="autoZero"/>
        <c:crossBetween val="between"/>
        <c:majorUnit val="250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Tabelle1!$V$2</c:f>
              <c:strCache>
                <c:ptCount val="1"/>
                <c:pt idx="0">
                  <c:v>Weber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Tabelle1!$U$3:$U$37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Tabelle1!$V$3:$V$37</c:f>
              <c:numCache>
                <c:formatCode>General</c:formatCode>
                <c:ptCount val="35"/>
                <c:pt idx="0">
                  <c:v>3.5714285714285716</c:v>
                </c:pt>
                <c:pt idx="1">
                  <c:v>2.8333333333333335</c:v>
                </c:pt>
                <c:pt idx="2">
                  <c:v>1.5</c:v>
                </c:pt>
                <c:pt idx="3">
                  <c:v>5.25</c:v>
                </c:pt>
                <c:pt idx="4">
                  <c:v>2</c:v>
                </c:pt>
                <c:pt idx="5">
                  <c:v>2.5</c:v>
                </c:pt>
                <c:pt idx="6">
                  <c:v>2.6428571428571428</c:v>
                </c:pt>
                <c:pt idx="7">
                  <c:v>2.8</c:v>
                </c:pt>
                <c:pt idx="8">
                  <c:v>1.1666666666666667</c:v>
                </c:pt>
                <c:pt idx="9">
                  <c:v>7.5</c:v>
                </c:pt>
                <c:pt idx="10">
                  <c:v>3.25</c:v>
                </c:pt>
                <c:pt idx="11">
                  <c:v>7.6</c:v>
                </c:pt>
                <c:pt idx="12">
                  <c:v>1.9333333333333333</c:v>
                </c:pt>
                <c:pt idx="13">
                  <c:v>3.9375</c:v>
                </c:pt>
                <c:pt idx="14">
                  <c:v>36.358974358974358</c:v>
                </c:pt>
                <c:pt idx="15">
                  <c:v>5.8888888888888893</c:v>
                </c:pt>
                <c:pt idx="16">
                  <c:v>4.2307692307692308</c:v>
                </c:pt>
                <c:pt idx="17">
                  <c:v>11.411764705882353</c:v>
                </c:pt>
                <c:pt idx="18">
                  <c:v>3.7586206896551726</c:v>
                </c:pt>
                <c:pt idx="19">
                  <c:v>5.5625</c:v>
                </c:pt>
                <c:pt idx="20">
                  <c:v>3.375</c:v>
                </c:pt>
                <c:pt idx="21">
                  <c:v>5.0465116279069768</c:v>
                </c:pt>
                <c:pt idx="22">
                  <c:v>2.0476190476190474</c:v>
                </c:pt>
                <c:pt idx="23">
                  <c:v>2.6265060240963853</c:v>
                </c:pt>
                <c:pt idx="24">
                  <c:v>2.5714285714285716</c:v>
                </c:pt>
                <c:pt idx="25">
                  <c:v>2.4727272727272727</c:v>
                </c:pt>
                <c:pt idx="26">
                  <c:v>4.958333333333333</c:v>
                </c:pt>
                <c:pt idx="27">
                  <c:v>3.3055555555555554</c:v>
                </c:pt>
                <c:pt idx="28">
                  <c:v>4.0989010989010985</c:v>
                </c:pt>
                <c:pt idx="29">
                  <c:v>4</c:v>
                </c:pt>
                <c:pt idx="30">
                  <c:v>5.84</c:v>
                </c:pt>
                <c:pt idx="31">
                  <c:v>4.8191489361702127</c:v>
                </c:pt>
                <c:pt idx="32">
                  <c:v>6.9754098360655741</c:v>
                </c:pt>
                <c:pt idx="33">
                  <c:v>3.485981308411215</c:v>
                </c:pt>
                <c:pt idx="34">
                  <c:v>10.281553398058252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63-45E8-BB49-36D7F60F506C}"/>
            </c:ext>
          </c:extLst>
        </c:ser>
        <c:ser>
          <c:idx val="1"/>
          <c:order val="1"/>
          <c:tx>
            <c:strRef>
              <c:f>Tabelle1!$W$2</c:f>
              <c:strCache>
                <c:ptCount val="1"/>
                <c:pt idx="0">
                  <c:v>Adorno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Tabelle1!$U$3:$U$37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Tabelle1!$W$3:$W$37</c:f>
              <c:numCache>
                <c:formatCode>General</c:formatCode>
                <c:ptCount val="35"/>
                <c:pt idx="10">
                  <c:v>1</c:v>
                </c:pt>
                <c:pt idx="11">
                  <c:v>6.4</c:v>
                </c:pt>
                <c:pt idx="12">
                  <c:v>1</c:v>
                </c:pt>
                <c:pt idx="13">
                  <c:v>3.6</c:v>
                </c:pt>
                <c:pt idx="14">
                  <c:v>3.2</c:v>
                </c:pt>
                <c:pt idx="15">
                  <c:v>6.7142857142857144</c:v>
                </c:pt>
                <c:pt idx="16">
                  <c:v>3.8571428571428572</c:v>
                </c:pt>
                <c:pt idx="17">
                  <c:v>2.5</c:v>
                </c:pt>
                <c:pt idx="18">
                  <c:v>1.5</c:v>
                </c:pt>
                <c:pt idx="19">
                  <c:v>1.5</c:v>
                </c:pt>
                <c:pt idx="20">
                  <c:v>4.5333333333333332</c:v>
                </c:pt>
                <c:pt idx="21">
                  <c:v>1.8</c:v>
                </c:pt>
                <c:pt idx="22">
                  <c:v>2</c:v>
                </c:pt>
                <c:pt idx="23">
                  <c:v>1.8571428571428572</c:v>
                </c:pt>
                <c:pt idx="24">
                  <c:v>6.068965517241379</c:v>
                </c:pt>
                <c:pt idx="25">
                  <c:v>3.8461538461538463</c:v>
                </c:pt>
                <c:pt idx="26">
                  <c:v>2</c:v>
                </c:pt>
                <c:pt idx="27">
                  <c:v>4.4000000000000004</c:v>
                </c:pt>
                <c:pt idx="28">
                  <c:v>2.7857142857142856</c:v>
                </c:pt>
                <c:pt idx="29">
                  <c:v>2</c:v>
                </c:pt>
                <c:pt idx="30">
                  <c:v>1.5555555555555556</c:v>
                </c:pt>
                <c:pt idx="31">
                  <c:v>2.6774193548387095</c:v>
                </c:pt>
                <c:pt idx="32">
                  <c:v>5.458333333333333</c:v>
                </c:pt>
                <c:pt idx="33">
                  <c:v>4.24</c:v>
                </c:pt>
                <c:pt idx="34">
                  <c:v>5.5862068965517242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63-45E8-BB49-36D7F60F506C}"/>
            </c:ext>
          </c:extLst>
        </c:ser>
        <c:ser>
          <c:idx val="2"/>
          <c:order val="2"/>
          <c:tx>
            <c:strRef>
              <c:f>Tabelle1!$X$2</c:f>
              <c:strCache>
                <c:ptCount val="1"/>
                <c:pt idx="0">
                  <c:v>Marx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Tabelle1!$U$3:$U$37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Tabelle1!$X$3:$X$37</c:f>
              <c:numCache>
                <c:formatCode>General</c:formatCode>
                <c:ptCount val="35"/>
                <c:pt idx="0">
                  <c:v>4.666666666666667</c:v>
                </c:pt>
                <c:pt idx="1">
                  <c:v>1.75</c:v>
                </c:pt>
                <c:pt idx="2">
                  <c:v>5.5</c:v>
                </c:pt>
                <c:pt idx="3">
                  <c:v>12.421052631578947</c:v>
                </c:pt>
                <c:pt idx="4">
                  <c:v>3.25</c:v>
                </c:pt>
                <c:pt idx="5">
                  <c:v>4.166666666666667</c:v>
                </c:pt>
                <c:pt idx="6">
                  <c:v>1.25</c:v>
                </c:pt>
                <c:pt idx="7">
                  <c:v>3.4</c:v>
                </c:pt>
                <c:pt idx="8">
                  <c:v>2.3333333333333335</c:v>
                </c:pt>
                <c:pt idx="9">
                  <c:v>1</c:v>
                </c:pt>
                <c:pt idx="10">
                  <c:v>13</c:v>
                </c:pt>
                <c:pt idx="11">
                  <c:v>5.666666666666667</c:v>
                </c:pt>
                <c:pt idx="12">
                  <c:v>3.6363636363636362</c:v>
                </c:pt>
                <c:pt idx="13">
                  <c:v>2.3846153846153846</c:v>
                </c:pt>
                <c:pt idx="14">
                  <c:v>4.9285714285714288</c:v>
                </c:pt>
                <c:pt idx="15">
                  <c:v>15.384615384615385</c:v>
                </c:pt>
                <c:pt idx="16">
                  <c:v>7.4761904761904763</c:v>
                </c:pt>
                <c:pt idx="17">
                  <c:v>6.384615384615385</c:v>
                </c:pt>
                <c:pt idx="18">
                  <c:v>12.121212121212121</c:v>
                </c:pt>
                <c:pt idx="19">
                  <c:v>3.9024390243902438</c:v>
                </c:pt>
                <c:pt idx="20">
                  <c:v>3.6279069767441858</c:v>
                </c:pt>
                <c:pt idx="21">
                  <c:v>2.46875</c:v>
                </c:pt>
                <c:pt idx="22">
                  <c:v>1.5789473684210527</c:v>
                </c:pt>
                <c:pt idx="23">
                  <c:v>2</c:v>
                </c:pt>
                <c:pt idx="24">
                  <c:v>3.2816901408450705</c:v>
                </c:pt>
                <c:pt idx="25">
                  <c:v>1.5365853658536586</c:v>
                </c:pt>
                <c:pt idx="26">
                  <c:v>2.2333333333333334</c:v>
                </c:pt>
                <c:pt idx="27">
                  <c:v>2.2619047619047619</c:v>
                </c:pt>
                <c:pt idx="28">
                  <c:v>2.2749999999999999</c:v>
                </c:pt>
                <c:pt idx="29">
                  <c:v>4.6470588235294121</c:v>
                </c:pt>
                <c:pt idx="30">
                  <c:v>3.5</c:v>
                </c:pt>
                <c:pt idx="31">
                  <c:v>3.5094339622641511</c:v>
                </c:pt>
                <c:pt idx="32">
                  <c:v>3.4927536231884058</c:v>
                </c:pt>
                <c:pt idx="33">
                  <c:v>3.681159420289855</c:v>
                </c:pt>
                <c:pt idx="34">
                  <c:v>3.1627906976744184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763-45E8-BB49-36D7F60F5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62978064"/>
        <c:axId val="-1362988400"/>
      </c:lineChart>
      <c:catAx>
        <c:axId val="-136297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362988400"/>
        <c:crosses val="autoZero"/>
        <c:auto val="1"/>
        <c:lblAlgn val="ctr"/>
        <c:lblOffset val="100"/>
        <c:noMultiLvlLbl val="0"/>
      </c:catAx>
      <c:valAx>
        <c:axId val="-136298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362978064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Tabelle1!$AA$78</c:f>
              <c:strCache>
                <c:ptCount val="1"/>
                <c:pt idx="0">
                  <c:v>Weber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Tabelle1!$Z$79:$Z$113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Tabelle1!$AA$79:$AA$113</c:f>
              <c:numCache>
                <c:formatCode>General</c:formatCode>
                <c:ptCount val="35"/>
                <c:pt idx="0">
                  <c:v>35</c:v>
                </c:pt>
                <c:pt idx="1">
                  <c:v>24</c:v>
                </c:pt>
                <c:pt idx="2">
                  <c:v>6</c:v>
                </c:pt>
                <c:pt idx="3">
                  <c:v>16</c:v>
                </c:pt>
                <c:pt idx="4">
                  <c:v>9</c:v>
                </c:pt>
                <c:pt idx="5">
                  <c:v>22</c:v>
                </c:pt>
                <c:pt idx="6">
                  <c:v>14</c:v>
                </c:pt>
                <c:pt idx="7">
                  <c:v>5</c:v>
                </c:pt>
                <c:pt idx="8">
                  <c:v>6</c:v>
                </c:pt>
                <c:pt idx="9">
                  <c:v>2</c:v>
                </c:pt>
                <c:pt idx="10">
                  <c:v>4</c:v>
                </c:pt>
                <c:pt idx="11">
                  <c:v>5</c:v>
                </c:pt>
                <c:pt idx="12">
                  <c:v>15</c:v>
                </c:pt>
                <c:pt idx="13">
                  <c:v>16</c:v>
                </c:pt>
                <c:pt idx="14">
                  <c:v>39</c:v>
                </c:pt>
                <c:pt idx="15">
                  <c:v>9</c:v>
                </c:pt>
                <c:pt idx="16">
                  <c:v>13</c:v>
                </c:pt>
                <c:pt idx="17">
                  <c:v>17</c:v>
                </c:pt>
                <c:pt idx="18">
                  <c:v>29</c:v>
                </c:pt>
                <c:pt idx="19">
                  <c:v>32</c:v>
                </c:pt>
                <c:pt idx="20">
                  <c:v>32</c:v>
                </c:pt>
                <c:pt idx="21">
                  <c:v>43</c:v>
                </c:pt>
                <c:pt idx="22">
                  <c:v>21</c:v>
                </c:pt>
                <c:pt idx="23">
                  <c:v>83</c:v>
                </c:pt>
                <c:pt idx="24">
                  <c:v>77</c:v>
                </c:pt>
                <c:pt idx="25">
                  <c:v>55</c:v>
                </c:pt>
                <c:pt idx="26">
                  <c:v>48</c:v>
                </c:pt>
                <c:pt idx="27">
                  <c:v>72</c:v>
                </c:pt>
                <c:pt idx="28">
                  <c:v>91</c:v>
                </c:pt>
                <c:pt idx="29">
                  <c:v>26</c:v>
                </c:pt>
                <c:pt idx="30">
                  <c:v>50</c:v>
                </c:pt>
                <c:pt idx="31">
                  <c:v>94</c:v>
                </c:pt>
                <c:pt idx="32">
                  <c:v>122</c:v>
                </c:pt>
                <c:pt idx="33">
                  <c:v>107</c:v>
                </c:pt>
                <c:pt idx="34">
                  <c:v>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3E-4A06-B315-FA5C536265EC}"/>
            </c:ext>
          </c:extLst>
        </c:ser>
        <c:ser>
          <c:idx val="1"/>
          <c:order val="1"/>
          <c:tx>
            <c:strRef>
              <c:f>Tabelle1!$AB$78</c:f>
              <c:strCache>
                <c:ptCount val="1"/>
                <c:pt idx="0">
                  <c:v>Adorno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Tabelle1!$Z$79:$Z$113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Tabelle1!$AB$79:$AB$113</c:f>
              <c:numCache>
                <c:formatCode>General</c:formatCode>
                <c:ptCount val="35"/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5</c:v>
                </c:pt>
                <c:pt idx="14">
                  <c:v>5</c:v>
                </c:pt>
                <c:pt idx="15">
                  <c:v>14</c:v>
                </c:pt>
                <c:pt idx="16">
                  <c:v>7</c:v>
                </c:pt>
                <c:pt idx="17">
                  <c:v>6</c:v>
                </c:pt>
                <c:pt idx="18">
                  <c:v>8</c:v>
                </c:pt>
                <c:pt idx="19">
                  <c:v>6</c:v>
                </c:pt>
                <c:pt idx="20">
                  <c:v>15</c:v>
                </c:pt>
                <c:pt idx="21">
                  <c:v>10</c:v>
                </c:pt>
                <c:pt idx="22">
                  <c:v>3</c:v>
                </c:pt>
                <c:pt idx="23">
                  <c:v>14</c:v>
                </c:pt>
                <c:pt idx="24">
                  <c:v>29</c:v>
                </c:pt>
                <c:pt idx="25">
                  <c:v>13</c:v>
                </c:pt>
                <c:pt idx="26">
                  <c:v>6</c:v>
                </c:pt>
                <c:pt idx="27">
                  <c:v>10</c:v>
                </c:pt>
                <c:pt idx="28">
                  <c:v>14</c:v>
                </c:pt>
                <c:pt idx="29">
                  <c:v>3</c:v>
                </c:pt>
                <c:pt idx="30">
                  <c:v>9</c:v>
                </c:pt>
                <c:pt idx="31">
                  <c:v>31</c:v>
                </c:pt>
                <c:pt idx="32">
                  <c:v>24</c:v>
                </c:pt>
                <c:pt idx="33">
                  <c:v>25</c:v>
                </c:pt>
                <c:pt idx="34">
                  <c:v>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43E-4A06-B315-FA5C536265EC}"/>
            </c:ext>
          </c:extLst>
        </c:ser>
        <c:ser>
          <c:idx val="2"/>
          <c:order val="2"/>
          <c:tx>
            <c:strRef>
              <c:f>Tabelle1!$AC$78</c:f>
              <c:strCache>
                <c:ptCount val="1"/>
                <c:pt idx="0">
                  <c:v>Marx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Tabelle1!$Z$79:$Z$113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Tabelle1!$AC$79:$AC$113</c:f>
              <c:numCache>
                <c:formatCode>General</c:formatCode>
                <c:ptCount val="35"/>
                <c:pt idx="0">
                  <c:v>9</c:v>
                </c:pt>
                <c:pt idx="1">
                  <c:v>4</c:v>
                </c:pt>
                <c:pt idx="2">
                  <c:v>8</c:v>
                </c:pt>
                <c:pt idx="3">
                  <c:v>19</c:v>
                </c:pt>
                <c:pt idx="4">
                  <c:v>16</c:v>
                </c:pt>
                <c:pt idx="5">
                  <c:v>12</c:v>
                </c:pt>
                <c:pt idx="6">
                  <c:v>8</c:v>
                </c:pt>
                <c:pt idx="7">
                  <c:v>10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11</c:v>
                </c:pt>
                <c:pt idx="13">
                  <c:v>13</c:v>
                </c:pt>
                <c:pt idx="14">
                  <c:v>14</c:v>
                </c:pt>
                <c:pt idx="15">
                  <c:v>13</c:v>
                </c:pt>
                <c:pt idx="16">
                  <c:v>21</c:v>
                </c:pt>
                <c:pt idx="17">
                  <c:v>26</c:v>
                </c:pt>
                <c:pt idx="18">
                  <c:v>33</c:v>
                </c:pt>
                <c:pt idx="19">
                  <c:v>41</c:v>
                </c:pt>
                <c:pt idx="20">
                  <c:v>43</c:v>
                </c:pt>
                <c:pt idx="21">
                  <c:v>32</c:v>
                </c:pt>
                <c:pt idx="22">
                  <c:v>19</c:v>
                </c:pt>
                <c:pt idx="23">
                  <c:v>51</c:v>
                </c:pt>
                <c:pt idx="24">
                  <c:v>71</c:v>
                </c:pt>
                <c:pt idx="25">
                  <c:v>41</c:v>
                </c:pt>
                <c:pt idx="26">
                  <c:v>30</c:v>
                </c:pt>
                <c:pt idx="27">
                  <c:v>42</c:v>
                </c:pt>
                <c:pt idx="28">
                  <c:v>40</c:v>
                </c:pt>
                <c:pt idx="29">
                  <c:v>17</c:v>
                </c:pt>
                <c:pt idx="30">
                  <c:v>16</c:v>
                </c:pt>
                <c:pt idx="31">
                  <c:v>53</c:v>
                </c:pt>
                <c:pt idx="32">
                  <c:v>69</c:v>
                </c:pt>
                <c:pt idx="33">
                  <c:v>69</c:v>
                </c:pt>
                <c:pt idx="34">
                  <c:v>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43E-4A06-B315-FA5C53626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70694960"/>
        <c:axId val="-1570693872"/>
      </c:lineChart>
      <c:catAx>
        <c:axId val="-157069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570693872"/>
        <c:crosses val="autoZero"/>
        <c:auto val="1"/>
        <c:lblAlgn val="ctr"/>
        <c:lblOffset val="100"/>
        <c:noMultiLvlLbl val="0"/>
      </c:catAx>
      <c:valAx>
        <c:axId val="-1570693872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570694960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Tabelle1!$AA$2</c:f>
              <c:strCache>
                <c:ptCount val="1"/>
                <c:pt idx="0">
                  <c:v>Weber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Tabelle1!$Z$3:$Z$37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Tabelle1!$AA$3:$AA$37</c:f>
              <c:numCache>
                <c:formatCode>0.00%</c:formatCode>
                <c:ptCount val="35"/>
                <c:pt idx="0">
                  <c:v>0.67307692307692313</c:v>
                </c:pt>
                <c:pt idx="1">
                  <c:v>0.68571428571428572</c:v>
                </c:pt>
                <c:pt idx="2">
                  <c:v>0.375</c:v>
                </c:pt>
                <c:pt idx="3">
                  <c:v>0.55172413793103448</c:v>
                </c:pt>
                <c:pt idx="4">
                  <c:v>0.18</c:v>
                </c:pt>
                <c:pt idx="5">
                  <c:v>0.38596491228070173</c:v>
                </c:pt>
                <c:pt idx="6">
                  <c:v>0.21212121212121213</c:v>
                </c:pt>
                <c:pt idx="7">
                  <c:v>0.10204081632653061</c:v>
                </c:pt>
                <c:pt idx="8">
                  <c:v>0.18181818181818182</c:v>
                </c:pt>
                <c:pt idx="9">
                  <c:v>0.22222222222222221</c:v>
                </c:pt>
                <c:pt idx="10">
                  <c:v>0.36363636363636365</c:v>
                </c:pt>
                <c:pt idx="11">
                  <c:v>0.25</c:v>
                </c:pt>
                <c:pt idx="12">
                  <c:v>0.44117647058823528</c:v>
                </c:pt>
                <c:pt idx="13">
                  <c:v>0.35555555555555557</c:v>
                </c:pt>
                <c:pt idx="14">
                  <c:v>0.95121951219512191</c:v>
                </c:pt>
                <c:pt idx="15">
                  <c:v>0.29032258064516131</c:v>
                </c:pt>
                <c:pt idx="16">
                  <c:v>0.38235294117647056</c:v>
                </c:pt>
                <c:pt idx="17">
                  <c:v>0.18085106382978725</c:v>
                </c:pt>
                <c:pt idx="18">
                  <c:v>0.50877192982456143</c:v>
                </c:pt>
                <c:pt idx="19">
                  <c:v>0.13278008298755187</c:v>
                </c:pt>
                <c:pt idx="20">
                  <c:v>0.11764705882352941</c:v>
                </c:pt>
                <c:pt idx="21">
                  <c:v>0.13030303030303031</c:v>
                </c:pt>
                <c:pt idx="22">
                  <c:v>7.8066914498141265E-2</c:v>
                </c:pt>
                <c:pt idx="23">
                  <c:v>0.19809069212410502</c:v>
                </c:pt>
                <c:pt idx="24">
                  <c:v>0.19543147208121828</c:v>
                </c:pt>
                <c:pt idx="25">
                  <c:v>0.14175257731958762</c:v>
                </c:pt>
                <c:pt idx="26">
                  <c:v>0.16494845360824742</c:v>
                </c:pt>
                <c:pt idx="27">
                  <c:v>0.20689655172413793</c:v>
                </c:pt>
                <c:pt idx="28">
                  <c:v>0.1348148148148148</c:v>
                </c:pt>
                <c:pt idx="29">
                  <c:v>0.26</c:v>
                </c:pt>
                <c:pt idx="30">
                  <c:v>0.11600928074245939</c:v>
                </c:pt>
                <c:pt idx="31">
                  <c:v>0.22169811320754718</c:v>
                </c:pt>
                <c:pt idx="32">
                  <c:v>0.22761194029850745</c:v>
                </c:pt>
                <c:pt idx="33">
                  <c:v>0.21442885771543085</c:v>
                </c:pt>
                <c:pt idx="34">
                  <c:v>0.23842592592592593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38-4442-BEAA-4F7B26D19495}"/>
            </c:ext>
          </c:extLst>
        </c:ser>
        <c:ser>
          <c:idx val="1"/>
          <c:order val="1"/>
          <c:tx>
            <c:strRef>
              <c:f>Tabelle1!$AB$2</c:f>
              <c:strCache>
                <c:ptCount val="1"/>
                <c:pt idx="0">
                  <c:v>Adorno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Tabelle1!$Z$3:$Z$37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Tabelle1!$AB$3:$AB$37</c:f>
              <c:numCache>
                <c:formatCode>General</c:formatCode>
                <c:ptCount val="35"/>
                <c:pt idx="10" formatCode="0.00%">
                  <c:v>9.0909090909090912E-2</c:v>
                </c:pt>
                <c:pt idx="11" formatCode="0.00%">
                  <c:v>0.25</c:v>
                </c:pt>
                <c:pt idx="12" formatCode="0.00%">
                  <c:v>2.9411764705882353E-2</c:v>
                </c:pt>
                <c:pt idx="13" formatCode="0.00%">
                  <c:v>0.1111111111111111</c:v>
                </c:pt>
                <c:pt idx="14" formatCode="0.00%">
                  <c:v>0.12195121951219512</c:v>
                </c:pt>
                <c:pt idx="15" formatCode="0.00%">
                  <c:v>0.45161290322580644</c:v>
                </c:pt>
                <c:pt idx="16" formatCode="0.00%">
                  <c:v>0.20588235294117646</c:v>
                </c:pt>
                <c:pt idx="17" formatCode="0.00%">
                  <c:v>6.3829787234042548E-2</c:v>
                </c:pt>
                <c:pt idx="18" formatCode="0.00%">
                  <c:v>0.14035087719298245</c:v>
                </c:pt>
                <c:pt idx="19" formatCode="0.00%">
                  <c:v>2.4896265560165973E-2</c:v>
                </c:pt>
                <c:pt idx="20" formatCode="0.00%">
                  <c:v>5.514705882352941E-2</c:v>
                </c:pt>
                <c:pt idx="21" formatCode="0.00%">
                  <c:v>3.0303030303030304E-2</c:v>
                </c:pt>
                <c:pt idx="22" formatCode="0.00%">
                  <c:v>1.1152416356877323E-2</c:v>
                </c:pt>
                <c:pt idx="23" formatCode="0.00%">
                  <c:v>3.3412887828162291E-2</c:v>
                </c:pt>
                <c:pt idx="24" formatCode="0.00%">
                  <c:v>7.3604060913705582E-2</c:v>
                </c:pt>
                <c:pt idx="25" formatCode="0.00%">
                  <c:v>3.3505154639175257E-2</c:v>
                </c:pt>
                <c:pt idx="26" formatCode="0.00%">
                  <c:v>2.0618556701030927E-2</c:v>
                </c:pt>
                <c:pt idx="27" formatCode="0.00%">
                  <c:v>2.8735632183908046E-2</c:v>
                </c:pt>
                <c:pt idx="28" formatCode="0.00%">
                  <c:v>2.074074074074074E-2</c:v>
                </c:pt>
                <c:pt idx="29" formatCode="0.00%">
                  <c:v>0.03</c:v>
                </c:pt>
                <c:pt idx="30" formatCode="0.00%">
                  <c:v>2.0881670533642691E-2</c:v>
                </c:pt>
                <c:pt idx="31" formatCode="0.00%">
                  <c:v>7.3113207547169809E-2</c:v>
                </c:pt>
                <c:pt idx="32" formatCode="0.00%">
                  <c:v>4.4776119402985072E-2</c:v>
                </c:pt>
                <c:pt idx="33" formatCode="0.00%">
                  <c:v>5.0100200400801605E-2</c:v>
                </c:pt>
                <c:pt idx="34" formatCode="0.00%">
                  <c:v>6.7129629629629636E-2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38-4442-BEAA-4F7B26D19495}"/>
            </c:ext>
          </c:extLst>
        </c:ser>
        <c:ser>
          <c:idx val="2"/>
          <c:order val="2"/>
          <c:tx>
            <c:strRef>
              <c:f>Tabelle1!$AC$2</c:f>
              <c:strCache>
                <c:ptCount val="1"/>
                <c:pt idx="0">
                  <c:v>Marx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Tabelle1!$Z$3:$Z$37</c:f>
              <c:numCache>
                <c:formatCode>General</c:formatCode>
                <c:ptCount val="35"/>
                <c:pt idx="0">
                  <c:v>1910</c:v>
                </c:pt>
                <c:pt idx="1">
                  <c:v>1912</c:v>
                </c:pt>
                <c:pt idx="2">
                  <c:v>1922</c:v>
                </c:pt>
                <c:pt idx="3">
                  <c:v>1924</c:v>
                </c:pt>
                <c:pt idx="4">
                  <c:v>1926</c:v>
                </c:pt>
                <c:pt idx="5">
                  <c:v>1928</c:v>
                </c:pt>
                <c:pt idx="6">
                  <c:v>1930</c:v>
                </c:pt>
                <c:pt idx="7">
                  <c:v>1946</c:v>
                </c:pt>
                <c:pt idx="8">
                  <c:v>1948</c:v>
                </c:pt>
                <c:pt idx="9">
                  <c:v>1950</c:v>
                </c:pt>
                <c:pt idx="10">
                  <c:v>1952</c:v>
                </c:pt>
                <c:pt idx="11">
                  <c:v>1954</c:v>
                </c:pt>
                <c:pt idx="12">
                  <c:v>1956</c:v>
                </c:pt>
                <c:pt idx="13">
                  <c:v>1959</c:v>
                </c:pt>
                <c:pt idx="14">
                  <c:v>1964</c:v>
                </c:pt>
                <c:pt idx="15">
                  <c:v>1968</c:v>
                </c:pt>
                <c:pt idx="16">
                  <c:v>1974</c:v>
                </c:pt>
                <c:pt idx="17">
                  <c:v>1976</c:v>
                </c:pt>
                <c:pt idx="18">
                  <c:v>1979</c:v>
                </c:pt>
                <c:pt idx="19">
                  <c:v>1980</c:v>
                </c:pt>
                <c:pt idx="20">
                  <c:v>1982</c:v>
                </c:pt>
                <c:pt idx="21">
                  <c:v>1984</c:v>
                </c:pt>
                <c:pt idx="22">
                  <c:v>1986</c:v>
                </c:pt>
                <c:pt idx="23">
                  <c:v>1988</c:v>
                </c:pt>
                <c:pt idx="24">
                  <c:v>1990</c:v>
                </c:pt>
                <c:pt idx="25">
                  <c:v>1992</c:v>
                </c:pt>
                <c:pt idx="26">
                  <c:v>1995</c:v>
                </c:pt>
                <c:pt idx="27">
                  <c:v>1996</c:v>
                </c:pt>
                <c:pt idx="28">
                  <c:v>1998</c:v>
                </c:pt>
                <c:pt idx="29">
                  <c:v>2000</c:v>
                </c:pt>
                <c:pt idx="30">
                  <c:v>2002</c:v>
                </c:pt>
                <c:pt idx="31">
                  <c:v>2004</c:v>
                </c:pt>
                <c:pt idx="32">
                  <c:v>2006</c:v>
                </c:pt>
                <c:pt idx="33">
                  <c:v>2008</c:v>
                </c:pt>
                <c:pt idx="34">
                  <c:v>2010</c:v>
                </c:pt>
              </c:numCache>
            </c:numRef>
          </c:cat>
          <c:val>
            <c:numRef>
              <c:f>Tabelle1!$AC$3:$AC$37</c:f>
              <c:numCache>
                <c:formatCode>0.00%</c:formatCode>
                <c:ptCount val="35"/>
                <c:pt idx="0">
                  <c:v>0.17307692307692307</c:v>
                </c:pt>
                <c:pt idx="1">
                  <c:v>0.11428571428571428</c:v>
                </c:pt>
                <c:pt idx="2">
                  <c:v>0.5</c:v>
                </c:pt>
                <c:pt idx="3">
                  <c:v>0.65517241379310343</c:v>
                </c:pt>
                <c:pt idx="4">
                  <c:v>0.32</c:v>
                </c:pt>
                <c:pt idx="5">
                  <c:v>0.21052631578947367</c:v>
                </c:pt>
                <c:pt idx="6">
                  <c:v>0.12121212121212122</c:v>
                </c:pt>
                <c:pt idx="7">
                  <c:v>0.20408163265306123</c:v>
                </c:pt>
                <c:pt idx="8">
                  <c:v>9.0909090909090912E-2</c:v>
                </c:pt>
                <c:pt idx="9">
                  <c:v>0.1111111111111111</c:v>
                </c:pt>
                <c:pt idx="10">
                  <c:v>9.0909090909090912E-2</c:v>
                </c:pt>
                <c:pt idx="11">
                  <c:v>0.15</c:v>
                </c:pt>
                <c:pt idx="12">
                  <c:v>0.3235294117647059</c:v>
                </c:pt>
                <c:pt idx="13">
                  <c:v>0.28888888888888886</c:v>
                </c:pt>
                <c:pt idx="14">
                  <c:v>0.34146341463414637</c:v>
                </c:pt>
                <c:pt idx="15">
                  <c:v>0.41935483870967744</c:v>
                </c:pt>
                <c:pt idx="16">
                  <c:v>0.61764705882352944</c:v>
                </c:pt>
                <c:pt idx="17">
                  <c:v>0.27659574468085107</c:v>
                </c:pt>
                <c:pt idx="18">
                  <c:v>0.57894736842105265</c:v>
                </c:pt>
                <c:pt idx="19">
                  <c:v>0.17012448132780084</c:v>
                </c:pt>
                <c:pt idx="20">
                  <c:v>0.15808823529411764</c:v>
                </c:pt>
                <c:pt idx="21">
                  <c:v>9.696969696969697E-2</c:v>
                </c:pt>
                <c:pt idx="22">
                  <c:v>7.0631970260223054E-2</c:v>
                </c:pt>
                <c:pt idx="23">
                  <c:v>0.12171837708830549</c:v>
                </c:pt>
                <c:pt idx="24">
                  <c:v>0.1802030456852792</c:v>
                </c:pt>
                <c:pt idx="25">
                  <c:v>0.1056701030927835</c:v>
                </c:pt>
                <c:pt idx="26">
                  <c:v>0.10309278350515463</c:v>
                </c:pt>
                <c:pt idx="27">
                  <c:v>0.1206896551724138</c:v>
                </c:pt>
                <c:pt idx="28">
                  <c:v>5.9259259259259262E-2</c:v>
                </c:pt>
                <c:pt idx="29">
                  <c:v>0.17</c:v>
                </c:pt>
                <c:pt idx="30">
                  <c:v>3.7122969837587005E-2</c:v>
                </c:pt>
                <c:pt idx="31">
                  <c:v>0.125</c:v>
                </c:pt>
                <c:pt idx="32">
                  <c:v>0.1287313432835821</c:v>
                </c:pt>
                <c:pt idx="33">
                  <c:v>0.13827655310621242</c:v>
                </c:pt>
                <c:pt idx="34">
                  <c:v>9.9537037037037035E-2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38-4442-BEAA-4F7B26D19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7745648"/>
        <c:axId val="-1287746192"/>
      </c:lineChart>
      <c:catAx>
        <c:axId val="-128774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287746192"/>
        <c:crosses val="autoZero"/>
        <c:auto val="1"/>
        <c:lblAlgn val="ctr"/>
        <c:lblOffset val="100"/>
        <c:noMultiLvlLbl val="0"/>
      </c:catAx>
      <c:valAx>
        <c:axId val="-128774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287745648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de-DE" dirty="0">
                <a:solidFill>
                  <a:schemeClr val="bg1"/>
                </a:solidFill>
              </a:rPr>
              <a:t>Zitationen</a:t>
            </a:r>
          </a:p>
        </c:rich>
      </c:tx>
      <c:layout>
        <c:manualLayout>
          <c:xMode val="edge"/>
          <c:yMode val="edge"/>
          <c:x val="0.41933052636336082"/>
          <c:y val="6.4170770792606704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'Matrix der Codehäufigkeiten'!$I$555</c:f>
              <c:strCache>
                <c:ptCount val="1"/>
                <c:pt idx="0">
                  <c:v>c +</c:v>
                </c:pt>
              </c:strCache>
            </c:strRef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Codehäufigkeiten'!$I$556:$I$6158</c:f>
              <c:numCache>
                <c:formatCode>General</c:formatCode>
                <c:ptCount val="24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9D-40FB-A19E-AD351A67E4D1}"/>
            </c:ext>
          </c:extLst>
        </c:ser>
        <c:ser>
          <c:idx val="1"/>
          <c:order val="1"/>
          <c:tx>
            <c:strRef>
              <c:f>'Matrix der Codehäufigkeiten'!$J$555</c:f>
              <c:strCache>
                <c:ptCount val="1"/>
                <c:pt idx="0">
                  <c:v>c +&amp;-</c:v>
                </c:pt>
              </c:strCache>
            </c:strRef>
          </c:tx>
          <c:spPr>
            <a:ln w="127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Codehäufigkeiten'!$J$556:$J$6158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69D-40FB-A19E-AD351A67E4D1}"/>
            </c:ext>
          </c:extLst>
        </c:ser>
        <c:ser>
          <c:idx val="2"/>
          <c:order val="2"/>
          <c:tx>
            <c:strRef>
              <c:f>'Matrix der Codehäufigkeiten'!$K$555</c:f>
              <c:strCache>
                <c:ptCount val="1"/>
                <c:pt idx="0">
                  <c:v>c 0</c:v>
                </c:pt>
              </c:strCache>
            </c:strRef>
          </c:tx>
          <c:spPr>
            <a:ln w="127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Codehäufigkeiten'!$K$556:$K$6158</c:f>
              <c:numCache>
                <c:formatCode>General</c:formatCode>
                <c:ptCount val="24"/>
                <c:pt idx="0">
                  <c:v>4</c:v>
                </c:pt>
                <c:pt idx="1">
                  <c:v>14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  <c:pt idx="9">
                  <c:v>17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69D-40FB-A19E-AD351A67E4D1}"/>
            </c:ext>
          </c:extLst>
        </c:ser>
        <c:ser>
          <c:idx val="3"/>
          <c:order val="3"/>
          <c:tx>
            <c:strRef>
              <c:f>'Matrix der Codehäufigkeiten'!$L$555</c:f>
              <c:strCache>
                <c:ptCount val="1"/>
                <c:pt idx="0">
                  <c:v>c -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Codehäufigkeiten'!$L$556:$L$6158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69D-40FB-A19E-AD351A67E4D1}"/>
            </c:ext>
          </c:extLst>
        </c:ser>
        <c:ser>
          <c:idx val="4"/>
          <c:order val="4"/>
          <c:tx>
            <c:strRef>
              <c:f>'Matrix der Codehäufigkeiten'!$M$555</c:f>
              <c:strCache>
                <c:ptCount val="1"/>
                <c:pt idx="0">
                  <c:v>GESIS (Sentiment Analysis)\paraphrase</c:v>
                </c:pt>
              </c:strCache>
            </c:strRef>
          </c:tx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Codehäufigkeiten'!$M$556:$M$6158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69D-40FB-A19E-AD351A67E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7741296"/>
        <c:axId val="-1287742928"/>
      </c:lineChart>
      <c:catAx>
        <c:axId val="-128774129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-1287742928"/>
        <c:crosses val="autoZero"/>
        <c:auto val="1"/>
        <c:lblAlgn val="ctr"/>
        <c:lblOffset val="100"/>
        <c:noMultiLvlLbl val="0"/>
      </c:catAx>
      <c:valAx>
        <c:axId val="-1287742928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-1287741296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2.6058663006408501E-2"/>
          <c:y val="0.1374048362297908"/>
          <c:w val="0.54397459025877748"/>
          <c:h val="0.1106872291851092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Paraphrasen</a:t>
            </a:r>
          </a:p>
        </c:rich>
      </c:tx>
      <c:layout>
        <c:manualLayout>
          <c:xMode val="edge"/>
          <c:yMode val="edge"/>
          <c:x val="0.40895550211935028"/>
          <c:y val="6.0858641232388544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'Matrix der Codehäufigkeiten'!$N$555</c:f>
              <c:strCache>
                <c:ptCount val="1"/>
                <c:pt idx="0">
                  <c:v>p +</c:v>
                </c:pt>
              </c:strCache>
            </c:strRef>
          </c:tx>
          <c:spPr>
            <a:ln w="127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Codehäufigkeiten'!$N$556:$N$6158</c:f>
              <c:numCache>
                <c:formatCode>General</c:formatCode>
                <c:ptCount val="24"/>
                <c:pt idx="0">
                  <c:v>6</c:v>
                </c:pt>
                <c:pt idx="1">
                  <c:v>8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4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E6-4C15-A7FD-B71BA8C8AFAB}"/>
            </c:ext>
          </c:extLst>
        </c:ser>
        <c:ser>
          <c:idx val="1"/>
          <c:order val="1"/>
          <c:tx>
            <c:strRef>
              <c:f>'Matrix der Codehäufigkeiten'!$O$555</c:f>
              <c:strCache>
                <c:ptCount val="1"/>
                <c:pt idx="0">
                  <c:v>p +&amp;-</c:v>
                </c:pt>
              </c:strCache>
            </c:strRef>
          </c:tx>
          <c:spPr>
            <a:ln w="127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Codehäufigkeiten'!$O$556:$O$6158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5E6-4C15-A7FD-B71BA8C8AFAB}"/>
            </c:ext>
          </c:extLst>
        </c:ser>
        <c:ser>
          <c:idx val="2"/>
          <c:order val="2"/>
          <c:tx>
            <c:strRef>
              <c:f>'Matrix der Codehäufigkeiten'!$P$555</c:f>
              <c:strCache>
                <c:ptCount val="1"/>
                <c:pt idx="0">
                  <c:v>p 0</c:v>
                </c:pt>
              </c:strCache>
            </c:strRef>
          </c:tx>
          <c:spPr>
            <a:ln w="12700">
              <a:solidFill>
                <a:schemeClr val="accent6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Codehäufigkeiten'!$P$556:$P$6158</c:f>
              <c:numCache>
                <c:formatCode>General</c:formatCode>
                <c:ptCount val="24"/>
                <c:pt idx="0">
                  <c:v>11</c:v>
                </c:pt>
                <c:pt idx="1">
                  <c:v>7</c:v>
                </c:pt>
                <c:pt idx="2">
                  <c:v>8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5E6-4C15-A7FD-B71BA8C8AFAB}"/>
            </c:ext>
          </c:extLst>
        </c:ser>
        <c:ser>
          <c:idx val="3"/>
          <c:order val="3"/>
          <c:tx>
            <c:strRef>
              <c:f>'Matrix der Codehäufigkeiten'!$Q$555</c:f>
              <c:strCache>
                <c:ptCount val="1"/>
                <c:pt idx="0">
                  <c:v>p -</c:v>
                </c:pt>
              </c:strCache>
            </c:strRef>
          </c:tx>
          <c:spPr>
            <a:ln w="127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Codehäufigkeiten'!$Q$556:$Q$6158</c:f>
              <c:numCache>
                <c:formatCode>General</c:formatCode>
                <c:ptCount val="2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5E6-4C15-A7FD-B71BA8C8A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7744016"/>
        <c:axId val="-1287737488"/>
      </c:lineChart>
      <c:catAx>
        <c:axId val="-128774401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-1287737488"/>
        <c:crosses val="autoZero"/>
        <c:auto val="1"/>
        <c:lblAlgn val="ctr"/>
        <c:lblOffset val="100"/>
        <c:noMultiLvlLbl val="0"/>
      </c:catAx>
      <c:valAx>
        <c:axId val="-1287737488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-128774401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2.6058663006408501E-2"/>
          <c:y val="0.21072816646477496"/>
          <c:w val="0.70022280951833971"/>
          <c:h val="0.1111112150450631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de-DE" baseline="0" dirty="0">
                <a:solidFill>
                  <a:schemeClr val="bg1"/>
                </a:solidFill>
              </a:rPr>
              <a:t>Zitationen (relativ)</a:t>
            </a:r>
            <a:endParaRPr lang="de-DE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40669573751064703"/>
          <c:y val="5.8008099272366172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'Matrix der Codehäufigkeiten'!$AS$555</c:f>
              <c:strCache>
                <c:ptCount val="1"/>
                <c:pt idx="0">
                  <c:v>c +</c:v>
                </c:pt>
              </c:strCache>
            </c:strRef>
          </c:tx>
          <c:spPr>
            <a:ln w="127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Codehäufigkeiten'!$AS$556:$AS$6158</c:f>
              <c:numCache>
                <c:formatCode>0.00%</c:formatCode>
                <c:ptCount val="24"/>
                <c:pt idx="0">
                  <c:v>4.0080160320641279E-3</c:v>
                </c:pt>
                <c:pt idx="1">
                  <c:v>1.125703564727955E-2</c:v>
                </c:pt>
                <c:pt idx="2">
                  <c:v>7.0921985815602835E-3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1.7291066282420751E-2</c:v>
                </c:pt>
                <c:pt idx="7">
                  <c:v>0</c:v>
                </c:pt>
                <c:pt idx="8">
                  <c:v>7.7720207253886009E-3</c:v>
                </c:pt>
                <c:pt idx="9">
                  <c:v>5.076142131979695E-3</c:v>
                </c:pt>
                <c:pt idx="10">
                  <c:v>2.3866348448687352E-3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4.1493775933609959E-3</c:v>
                </c:pt>
                <c:pt idx="15">
                  <c:v>5.9171597633136093E-3</c:v>
                </c:pt>
                <c:pt idx="16">
                  <c:v>0</c:v>
                </c:pt>
                <c:pt idx="17">
                  <c:v>2.9411764705882353E-2</c:v>
                </c:pt>
                <c:pt idx="18">
                  <c:v>0</c:v>
                </c:pt>
                <c:pt idx="19">
                  <c:v>0</c:v>
                </c:pt>
                <c:pt idx="20">
                  <c:v>2.2222222222222223E-2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36F-4A20-984F-D4BA1FE89066}"/>
            </c:ext>
          </c:extLst>
        </c:ser>
        <c:ser>
          <c:idx val="1"/>
          <c:order val="1"/>
          <c:tx>
            <c:strRef>
              <c:f>'Matrix der Codehäufigkeiten'!$AT$555</c:f>
              <c:strCache>
                <c:ptCount val="1"/>
                <c:pt idx="0">
                  <c:v>c +&amp;-</c:v>
                </c:pt>
              </c:strCache>
            </c:strRef>
          </c:tx>
          <c:spPr>
            <a:ln w="12700">
              <a:solidFill>
                <a:schemeClr val="accent4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Codehäufigkeiten'!$AT$556:$AT$6158</c:f>
              <c:numCache>
                <c:formatCode>0.00%</c:formatCode>
                <c:ptCount val="24"/>
                <c:pt idx="0">
                  <c:v>2.004008016032064E-3</c:v>
                </c:pt>
                <c:pt idx="1">
                  <c:v>3.7523452157598499E-3</c:v>
                </c:pt>
                <c:pt idx="2">
                  <c:v>7.0921985815602835E-3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1.5228426395939087E-2</c:v>
                </c:pt>
                <c:pt idx="10">
                  <c:v>2.3866348448687352E-3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6.4516129032258063E-2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6F-4A20-984F-D4BA1FE89066}"/>
            </c:ext>
          </c:extLst>
        </c:ser>
        <c:ser>
          <c:idx val="2"/>
          <c:order val="2"/>
          <c:tx>
            <c:strRef>
              <c:f>'Matrix der Codehäufigkeiten'!$AU$555</c:f>
              <c:strCache>
                <c:ptCount val="1"/>
                <c:pt idx="0">
                  <c:v>c 0</c:v>
                </c:pt>
              </c:strCache>
            </c:strRef>
          </c:tx>
          <c:spPr>
            <a:ln w="127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Codehäufigkeiten'!$AU$556:$AU$6158</c:f>
              <c:numCache>
                <c:formatCode>0.00%</c:formatCode>
                <c:ptCount val="24"/>
                <c:pt idx="0">
                  <c:v>8.0160320641282558E-3</c:v>
                </c:pt>
                <c:pt idx="1">
                  <c:v>2.6266416510318951E-2</c:v>
                </c:pt>
                <c:pt idx="2">
                  <c:v>1.4184397163120567E-2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3.6269430051813469E-2</c:v>
                </c:pt>
                <c:pt idx="9">
                  <c:v>4.3147208121827409E-2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9.6774193548387094E-2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36F-4A20-984F-D4BA1FE89066}"/>
            </c:ext>
          </c:extLst>
        </c:ser>
        <c:ser>
          <c:idx val="3"/>
          <c:order val="3"/>
          <c:tx>
            <c:strRef>
              <c:f>'Matrix der Codehäufigkeiten'!$AV$555</c:f>
              <c:strCache>
                <c:ptCount val="1"/>
                <c:pt idx="0">
                  <c:v>c -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Codehäufigkeiten'!$AV$556:$AV$6158</c:f>
              <c:numCache>
                <c:formatCode>0.00%</c:formatCode>
                <c:ptCount val="24"/>
                <c:pt idx="0">
                  <c:v>0</c:v>
                </c:pt>
                <c:pt idx="1">
                  <c:v>1.876172607879925E-3</c:v>
                </c:pt>
                <c:pt idx="2">
                  <c:v>2.3640661938534278E-3</c:v>
                </c:pt>
                <c:pt idx="3">
                  <c:v>4.7058823529411761E-3</c:v>
                </c:pt>
                <c:pt idx="4">
                  <c:v>0</c:v>
                </c:pt>
                <c:pt idx="5">
                  <c:v>1.4903129657228018E-3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7.6142131979695434E-3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5.9171597633136093E-3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36F-4A20-984F-D4BA1FE89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7749456"/>
        <c:axId val="-1287738576"/>
      </c:lineChart>
      <c:catAx>
        <c:axId val="-128774945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-1287738576"/>
        <c:crosses val="autoZero"/>
        <c:auto val="1"/>
        <c:lblAlgn val="ctr"/>
        <c:lblOffset val="100"/>
        <c:noMultiLvlLbl val="0"/>
      </c:catAx>
      <c:valAx>
        <c:axId val="-1287738576"/>
        <c:scaling>
          <c:orientation val="minMax"/>
          <c:max val="0.1"/>
        </c:scaling>
        <c:delete val="0"/>
        <c:axPos val="r"/>
        <c:majorGridlines/>
        <c:numFmt formatCode="0%" sourceLinked="0"/>
        <c:majorTickMark val="out"/>
        <c:minorTickMark val="none"/>
        <c:tickLblPos val="nextTo"/>
        <c:crossAx val="-1287749456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0.34423230752138645"/>
          <c:y val="0.20696917624046687"/>
          <c:w val="0.58092026811835717"/>
          <c:h val="8.7007146269657235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Paraphrasen</a:t>
            </a:r>
            <a:r>
              <a:rPr lang="de-DE" baseline="0" dirty="0"/>
              <a:t> (relativ)</a:t>
            </a:r>
          </a:p>
          <a:p>
            <a:pPr>
              <a:defRPr/>
            </a:pPr>
            <a:endParaRPr lang="de-DE" dirty="0"/>
          </a:p>
        </c:rich>
      </c:tx>
      <c:layout>
        <c:manualLayout>
          <c:xMode val="edge"/>
          <c:yMode val="edge"/>
          <c:x val="0.38594208710447697"/>
          <c:y val="8.743166820230105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2046161537606933E-2"/>
          <c:y val="8.4291187739463605E-2"/>
          <c:w val="0.89229113431840912"/>
          <c:h val="0.75217063384318339"/>
        </c:manualLayout>
      </c:layout>
      <c:lineChart>
        <c:grouping val="standard"/>
        <c:varyColors val="0"/>
        <c:ser>
          <c:idx val="0"/>
          <c:order val="0"/>
          <c:tx>
            <c:strRef>
              <c:f>'Matrix der Codehäufigkeiten'!$AX$555</c:f>
              <c:strCache>
                <c:ptCount val="1"/>
                <c:pt idx="0">
                  <c:v>p +</c:v>
                </c:pt>
              </c:strCache>
            </c:strRef>
          </c:tx>
          <c:spPr>
            <a:ln w="127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Codehäufigkeiten'!$AX$556:$AX$6158</c:f>
              <c:numCache>
                <c:formatCode>0.00%</c:formatCode>
                <c:ptCount val="24"/>
                <c:pt idx="0">
                  <c:v>1.2024048096192385E-2</c:v>
                </c:pt>
                <c:pt idx="1">
                  <c:v>1.50093808630394E-2</c:v>
                </c:pt>
                <c:pt idx="2">
                  <c:v>4.7281323877068557E-3</c:v>
                </c:pt>
                <c:pt idx="3">
                  <c:v>4.7058823529411761E-3</c:v>
                </c:pt>
                <c:pt idx="4">
                  <c:v>0</c:v>
                </c:pt>
                <c:pt idx="5">
                  <c:v>2.9806259314456036E-3</c:v>
                </c:pt>
                <c:pt idx="6">
                  <c:v>1.1527377521613832E-2</c:v>
                </c:pt>
                <c:pt idx="7">
                  <c:v>0</c:v>
                </c:pt>
                <c:pt idx="8">
                  <c:v>2.5906735751295338E-3</c:v>
                </c:pt>
                <c:pt idx="9">
                  <c:v>5.076142131979695E-3</c:v>
                </c:pt>
                <c:pt idx="10">
                  <c:v>0</c:v>
                </c:pt>
                <c:pt idx="11">
                  <c:v>3.7174721189591076E-3</c:v>
                </c:pt>
                <c:pt idx="12">
                  <c:v>0</c:v>
                </c:pt>
                <c:pt idx="13">
                  <c:v>3.6764705882352941E-3</c:v>
                </c:pt>
                <c:pt idx="14">
                  <c:v>0</c:v>
                </c:pt>
                <c:pt idx="15">
                  <c:v>5.9171597633136093E-3</c:v>
                </c:pt>
                <c:pt idx="16">
                  <c:v>0</c:v>
                </c:pt>
                <c:pt idx="17">
                  <c:v>2.9411764705882353E-2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9.0909090909090912E-2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4C-40C9-BD4E-6305D1A48A6A}"/>
            </c:ext>
          </c:extLst>
        </c:ser>
        <c:ser>
          <c:idx val="1"/>
          <c:order val="1"/>
          <c:tx>
            <c:strRef>
              <c:f>'Matrix der Codehäufigkeiten'!$AY$555</c:f>
              <c:strCache>
                <c:ptCount val="1"/>
                <c:pt idx="0">
                  <c:v>p +&amp;-</c:v>
                </c:pt>
              </c:strCache>
            </c:strRef>
          </c:tx>
          <c:spPr>
            <a:ln w="127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Codehäufigkeiten'!$AY$556:$AY$6158</c:f>
              <c:numCache>
                <c:formatCode>0.00%</c:formatCode>
                <c:ptCount val="24"/>
                <c:pt idx="0">
                  <c:v>2.004008016032064E-3</c:v>
                </c:pt>
                <c:pt idx="1">
                  <c:v>1.876172607879925E-3</c:v>
                </c:pt>
                <c:pt idx="2">
                  <c:v>2.3640661938534278E-3</c:v>
                </c:pt>
                <c:pt idx="3">
                  <c:v>0</c:v>
                </c:pt>
                <c:pt idx="4">
                  <c:v>0</c:v>
                </c:pt>
                <c:pt idx="5">
                  <c:v>1.4903129657228018E-3</c:v>
                </c:pt>
                <c:pt idx="6">
                  <c:v>0</c:v>
                </c:pt>
                <c:pt idx="7">
                  <c:v>0</c:v>
                </c:pt>
                <c:pt idx="8">
                  <c:v>5.1813471502590676E-3</c:v>
                </c:pt>
                <c:pt idx="9">
                  <c:v>2.5380710659898475E-3</c:v>
                </c:pt>
                <c:pt idx="10">
                  <c:v>4.7732696897374704E-3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4C-40C9-BD4E-6305D1A48A6A}"/>
            </c:ext>
          </c:extLst>
        </c:ser>
        <c:ser>
          <c:idx val="2"/>
          <c:order val="2"/>
          <c:tx>
            <c:strRef>
              <c:f>'Matrix der Codehäufigkeiten'!$AZ$555</c:f>
              <c:strCache>
                <c:ptCount val="1"/>
                <c:pt idx="0">
                  <c:v>p 0</c:v>
                </c:pt>
              </c:strCache>
            </c:strRef>
          </c:tx>
          <c:spPr>
            <a:ln w="12700"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Codehäufigkeiten'!$AZ$556:$AZ$6158</c:f>
              <c:numCache>
                <c:formatCode>0.00%</c:formatCode>
                <c:ptCount val="24"/>
                <c:pt idx="0">
                  <c:v>2.2044088176352707E-2</c:v>
                </c:pt>
                <c:pt idx="1">
                  <c:v>1.3133208255159476E-2</c:v>
                </c:pt>
                <c:pt idx="2">
                  <c:v>1.8912529550827423E-2</c:v>
                </c:pt>
                <c:pt idx="3">
                  <c:v>2.352941176470588E-3</c:v>
                </c:pt>
                <c:pt idx="4">
                  <c:v>0</c:v>
                </c:pt>
                <c:pt idx="5">
                  <c:v>5.9612518628912071E-3</c:v>
                </c:pt>
                <c:pt idx="6">
                  <c:v>2.881844380403458E-3</c:v>
                </c:pt>
                <c:pt idx="7">
                  <c:v>1.0344827586206896E-2</c:v>
                </c:pt>
                <c:pt idx="8">
                  <c:v>2.5906735751295338E-3</c:v>
                </c:pt>
                <c:pt idx="9">
                  <c:v>1.5228426395939087E-2</c:v>
                </c:pt>
                <c:pt idx="10">
                  <c:v>0</c:v>
                </c:pt>
                <c:pt idx="11">
                  <c:v>0</c:v>
                </c:pt>
                <c:pt idx="12">
                  <c:v>6.0606060606060606E-3</c:v>
                </c:pt>
                <c:pt idx="13">
                  <c:v>1.1029411764705883E-2</c:v>
                </c:pt>
                <c:pt idx="14">
                  <c:v>4.1493775933609959E-3</c:v>
                </c:pt>
                <c:pt idx="15">
                  <c:v>0</c:v>
                </c:pt>
                <c:pt idx="16">
                  <c:v>1.0638297872340425E-2</c:v>
                </c:pt>
                <c:pt idx="17">
                  <c:v>5.8823529411764705E-2</c:v>
                </c:pt>
                <c:pt idx="18">
                  <c:v>3.2258064516129031E-2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04C-40C9-BD4E-6305D1A48A6A}"/>
            </c:ext>
          </c:extLst>
        </c:ser>
        <c:ser>
          <c:idx val="3"/>
          <c:order val="3"/>
          <c:tx>
            <c:strRef>
              <c:f>'Matrix der Codehäufigkeiten'!$BA$555</c:f>
              <c:strCache>
                <c:ptCount val="1"/>
                <c:pt idx="0">
                  <c:v>p -</c:v>
                </c:pt>
              </c:strCache>
            </c:strRef>
          </c:tx>
          <c:spPr>
            <a:ln w="127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'Matrix der Codehäufigkeiten'!$B$556:$B$6158</c:f>
              <c:numCache>
                <c:formatCode>General</c:formatCode>
                <c:ptCount val="24"/>
                <c:pt idx="0">
                  <c:v>2008</c:v>
                </c:pt>
                <c:pt idx="1">
                  <c:v>2006</c:v>
                </c:pt>
                <c:pt idx="2">
                  <c:v>2004</c:v>
                </c:pt>
                <c:pt idx="3">
                  <c:v>2002</c:v>
                </c:pt>
                <c:pt idx="4">
                  <c:v>2000</c:v>
                </c:pt>
                <c:pt idx="5">
                  <c:v>1998</c:v>
                </c:pt>
                <c:pt idx="6">
                  <c:v>1996</c:v>
                </c:pt>
                <c:pt idx="7">
                  <c:v>1995</c:v>
                </c:pt>
                <c:pt idx="8">
                  <c:v>1992</c:v>
                </c:pt>
                <c:pt idx="9">
                  <c:v>1990</c:v>
                </c:pt>
                <c:pt idx="10">
                  <c:v>1988</c:v>
                </c:pt>
                <c:pt idx="11">
                  <c:v>1986</c:v>
                </c:pt>
                <c:pt idx="12">
                  <c:v>1984</c:v>
                </c:pt>
                <c:pt idx="13">
                  <c:v>1982</c:v>
                </c:pt>
                <c:pt idx="14">
                  <c:v>1980</c:v>
                </c:pt>
                <c:pt idx="15">
                  <c:v>1979</c:v>
                </c:pt>
                <c:pt idx="16">
                  <c:v>1976</c:v>
                </c:pt>
                <c:pt idx="17">
                  <c:v>1974</c:v>
                </c:pt>
                <c:pt idx="18">
                  <c:v>1968</c:v>
                </c:pt>
                <c:pt idx="19">
                  <c:v>1964</c:v>
                </c:pt>
                <c:pt idx="20">
                  <c:v>1959</c:v>
                </c:pt>
                <c:pt idx="21">
                  <c:v>1956</c:v>
                </c:pt>
                <c:pt idx="22">
                  <c:v>1954</c:v>
                </c:pt>
                <c:pt idx="23">
                  <c:v>1952</c:v>
                </c:pt>
              </c:numCache>
            </c:numRef>
          </c:cat>
          <c:val>
            <c:numRef>
              <c:f>'Matrix der Codehäufigkeiten'!$BA$556:$BA$6158</c:f>
              <c:numCache>
                <c:formatCode>0.00%</c:formatCode>
                <c:ptCount val="24"/>
                <c:pt idx="0">
                  <c:v>2.004008016032064E-3</c:v>
                </c:pt>
                <c:pt idx="1">
                  <c:v>5.6285178236397749E-3</c:v>
                </c:pt>
                <c:pt idx="2">
                  <c:v>4.7281323877068557E-3</c:v>
                </c:pt>
                <c:pt idx="3">
                  <c:v>0</c:v>
                </c:pt>
                <c:pt idx="4">
                  <c:v>0</c:v>
                </c:pt>
                <c:pt idx="5">
                  <c:v>1.4903129657228018E-3</c:v>
                </c:pt>
                <c:pt idx="6">
                  <c:v>2.881844380403458E-3</c:v>
                </c:pt>
                <c:pt idx="7">
                  <c:v>6.8965517241379309E-3</c:v>
                </c:pt>
                <c:pt idx="8">
                  <c:v>0</c:v>
                </c:pt>
                <c:pt idx="9">
                  <c:v>5.076142131979695E-3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5.8823529411764705E-2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04C-40C9-BD4E-6305D1A48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7738032"/>
        <c:axId val="-1287735856"/>
      </c:lineChart>
      <c:catAx>
        <c:axId val="-12877380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-1287735856"/>
        <c:crosses val="autoZero"/>
        <c:auto val="1"/>
        <c:lblAlgn val="ctr"/>
        <c:lblOffset val="100"/>
        <c:noMultiLvlLbl val="0"/>
      </c:catAx>
      <c:valAx>
        <c:axId val="-1287735856"/>
        <c:scaling>
          <c:orientation val="minMax"/>
        </c:scaling>
        <c:delete val="0"/>
        <c:axPos val="r"/>
        <c:majorGridlines/>
        <c:numFmt formatCode="0%" sourceLinked="0"/>
        <c:majorTickMark val="out"/>
        <c:minorTickMark val="none"/>
        <c:tickLblPos val="nextTo"/>
        <c:crossAx val="-128773803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1417000089792158"/>
          <c:y val="0.21564750485956516"/>
          <c:w val="0.59300393563576659"/>
          <c:h val="0.1187740574619640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223BE3-4B00-4377-B928-F19BDC8797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8022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C227C9-9DAB-4C30-B85C-76D074A012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4998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227C9-9DAB-4C30-B85C-76D074A012E6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614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227C9-9DAB-4C30-B85C-76D074A012E6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73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227C9-9DAB-4C30-B85C-76D074A012E6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906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227C9-9DAB-4C30-B85C-76D074A012E6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214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388863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383367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44549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15982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153772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581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581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58735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375963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139225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108710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356546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253118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P_Fond_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239000" y="5791200"/>
            <a:ext cx="1295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</a:defRPr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5715000"/>
            <a:ext cx="8229600" cy="762000"/>
            <a:chOff x="0" y="3792"/>
            <a:chExt cx="5184" cy="480"/>
          </a:xfrm>
        </p:grpSpPr>
        <p:pic>
          <p:nvPicPr>
            <p:cNvPr id="1036" name="Picture 12" descr="D:\Sonstige_Daten\Grafik\ppt_UzK_Logo-blau-kleine-Datei.gif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888"/>
              <a:ext cx="384" cy="384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037" name="Group 13"/>
            <p:cNvGrpSpPr>
              <a:grpSpLocks/>
            </p:cNvGrpSpPr>
            <p:nvPr userDrawn="1"/>
          </p:nvGrpSpPr>
          <p:grpSpPr bwMode="auto">
            <a:xfrm>
              <a:off x="0" y="3792"/>
              <a:ext cx="5156" cy="0"/>
              <a:chOff x="0" y="3840"/>
              <a:chExt cx="5156" cy="0"/>
            </a:xfrm>
          </p:grpSpPr>
          <p:sp>
            <p:nvSpPr>
              <p:cNvPr id="1038" name="Line 14"/>
              <p:cNvSpPr>
                <a:spLocks noChangeShapeType="1"/>
              </p:cNvSpPr>
              <p:nvPr userDrawn="1"/>
            </p:nvSpPr>
            <p:spPr bwMode="auto">
              <a:xfrm>
                <a:off x="0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83AF2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 userDrawn="1"/>
            </p:nvSpPr>
            <p:spPr bwMode="auto">
              <a:xfrm>
                <a:off x="752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7D32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 userDrawn="1"/>
            </p:nvSpPr>
            <p:spPr bwMode="auto">
              <a:xfrm>
                <a:off x="1480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AF11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 userDrawn="1"/>
            </p:nvSpPr>
            <p:spPr bwMode="auto">
              <a:xfrm>
                <a:off x="2216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590F6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 userDrawn="1"/>
            </p:nvSpPr>
            <p:spPr bwMode="auto">
              <a:xfrm>
                <a:off x="2936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0082C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 userDrawn="1"/>
            </p:nvSpPr>
            <p:spPr bwMode="auto">
              <a:xfrm>
                <a:off x="3664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DBA61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 userDrawn="1"/>
            </p:nvSpPr>
            <p:spPr bwMode="auto">
              <a:xfrm>
                <a:off x="4408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91C4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3200" b="1" kern="1200">
          <a:solidFill>
            <a:srgbClr val="2B58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kern="1200">
          <a:solidFill>
            <a:srgbClr val="2B58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-"/>
        <a:defRPr sz="2400" b="1" kern="1200">
          <a:solidFill>
            <a:srgbClr val="2B586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›"/>
        <a:defRPr sz="2000" b="1" kern="1200">
          <a:solidFill>
            <a:srgbClr val="2B586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2000" b="1" kern="1200">
          <a:solidFill>
            <a:srgbClr val="2B58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.mathiak@uni-koeln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mailto:reinhard.messerschmidt@uni-koeln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122363"/>
            <a:ext cx="8352928" cy="2387600"/>
          </a:xfrm>
        </p:spPr>
        <p:txBody>
          <a:bodyPr/>
          <a:lstStyle/>
          <a:p>
            <a:r>
              <a:rPr lang="de-DE" sz="4000" dirty="0"/>
              <a:t>Kontextbasierte Zitationsanalyse soziologischer Klassiker im Verlauf von 100 Jahren</a:t>
            </a:r>
            <a:r>
              <a:rPr lang="en-US" sz="4000" dirty="0"/>
              <a:t/>
            </a:r>
            <a:br>
              <a:rPr lang="en-US" sz="4000" dirty="0"/>
            </a:br>
            <a:endParaRPr lang="de-DE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077072"/>
            <a:ext cx="6858000" cy="1411138"/>
          </a:xfrm>
        </p:spPr>
        <p:txBody>
          <a:bodyPr/>
          <a:lstStyle/>
          <a:p>
            <a:r>
              <a:rPr lang="de-DE" dirty="0"/>
              <a:t>Reinhard Messerschmidt, Brigitte Mathiak</a:t>
            </a:r>
          </a:p>
          <a:p>
            <a:r>
              <a:rPr lang="de-DE" b="0" dirty="0" err="1"/>
              <a:t>DHd</a:t>
            </a:r>
            <a:r>
              <a:rPr lang="de-DE" b="0" dirty="0"/>
              <a:t> 2017, 13.-18.2.,</a:t>
            </a:r>
          </a:p>
          <a:p>
            <a:r>
              <a:rPr lang="de-DE" b="0" dirty="0"/>
              <a:t>Universität Bern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135770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Ergebnisse </a:t>
            </a:r>
            <a:r>
              <a:rPr lang="de-DE" b="0" dirty="0"/>
              <a:t>(absolut/ formal korrekt)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2" y="4437112"/>
            <a:ext cx="9139873" cy="4193661"/>
          </a:xfrm>
        </p:spPr>
        <p:txBody>
          <a:bodyPr/>
          <a:lstStyle/>
          <a:p>
            <a:r>
              <a:rPr lang="de-DE" sz="1800" b="0" dirty="0"/>
              <a:t>Im Fall Max Webers stehen nur 640 korrekte Referenzen den 7381 Fundstellen gegenüber, was einem Verlust von 91,3% entspricht</a:t>
            </a:r>
          </a:p>
          <a:p>
            <a:r>
              <a:rPr lang="de-DE" sz="1800" b="0" dirty="0"/>
              <a:t>alle Referenzen von den 1970er Jahren würden durch formale Defizite entsprechend heutiger Standards verloren gehen (nicht praktikabel)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246258"/>
              </p:ext>
            </p:extLst>
          </p:nvPr>
        </p:nvGraphicFramePr>
        <p:xfrm>
          <a:off x="-2" y="980728"/>
          <a:ext cx="913987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569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Ergebnisse </a:t>
            </a:r>
            <a:r>
              <a:rPr lang="de-DE" b="0" dirty="0"/>
              <a:t>(absolut pro Jahrgang)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4653136"/>
            <a:ext cx="9139873" cy="4481693"/>
          </a:xfrm>
        </p:spPr>
        <p:txBody>
          <a:bodyPr/>
          <a:lstStyle/>
          <a:p>
            <a:r>
              <a:rPr lang="de-DE" sz="1800" b="0" dirty="0"/>
              <a:t>absolute Zahlen für Autoren nicht vergleichbar </a:t>
            </a:r>
          </a:p>
          <a:p>
            <a:r>
              <a:rPr lang="de-DE" sz="1800" b="0" dirty="0"/>
              <a:t>z.B. Maximum bei Weber 1964 bedingt durch auf ihn bezogenes Thema der Tagung, Einbruch im Jahr 2000 dagegen durch außergewöhnlich niedrige Dokumentenzahl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827906"/>
              </p:ext>
            </p:extLst>
          </p:nvPr>
        </p:nvGraphicFramePr>
        <p:xfrm>
          <a:off x="0" y="836713"/>
          <a:ext cx="913987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25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Ergebnisse </a:t>
            </a:r>
            <a:r>
              <a:rPr lang="de-DE" b="0" dirty="0"/>
              <a:t>(durchschn./Dokument)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2" y="4437112"/>
            <a:ext cx="9139873" cy="4193661"/>
          </a:xfrm>
        </p:spPr>
        <p:txBody>
          <a:bodyPr/>
          <a:lstStyle/>
          <a:p>
            <a:r>
              <a:rPr lang="de-DE" sz="1800" b="0" dirty="0"/>
              <a:t>Werden die Ergebnisse in Relation zu den Dokumenten pro Tagung berechnet, ist es schwierig z.B. eine „Weber-Renaissance“ (</a:t>
            </a:r>
            <a:r>
              <a:rPr lang="de-DE" sz="1800" b="0" dirty="0" err="1"/>
              <a:t>Glassman</a:t>
            </a:r>
            <a:r>
              <a:rPr lang="de-DE" sz="1800" b="0" dirty="0"/>
              <a:t> 1983, Hinz 1966) zu sehen</a:t>
            </a:r>
          </a:p>
          <a:p>
            <a:r>
              <a:rPr lang="de-DE" sz="1800" b="0" dirty="0"/>
              <a:t>Weber-Ausreißer von 1964 bleibt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xmlns="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780325"/>
              </p:ext>
            </p:extLst>
          </p:nvPr>
        </p:nvGraphicFramePr>
        <p:xfrm>
          <a:off x="0" y="836712"/>
          <a:ext cx="913987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77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Kontext </a:t>
            </a:r>
            <a:r>
              <a:rPr lang="de-DE" b="0" dirty="0"/>
              <a:t>(Texte je Jahrgang</a:t>
            </a:r>
            <a:r>
              <a:rPr lang="de-DE" dirty="0"/>
              <a:t>,</a:t>
            </a:r>
            <a:r>
              <a:rPr lang="de-DE" b="0" dirty="0"/>
              <a:t> absolut)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2" y="5013176"/>
            <a:ext cx="9139873" cy="3617597"/>
          </a:xfrm>
        </p:spPr>
        <p:txBody>
          <a:bodyPr/>
          <a:lstStyle/>
          <a:p>
            <a:r>
              <a:rPr lang="de-DE" sz="1800" b="0" dirty="0"/>
              <a:t>Dokumentanzahl pro Jahrgang zeigt sich Heterogenität sowie generell zunehmenden Trend, was </a:t>
            </a:r>
            <a:r>
              <a:rPr lang="de-DE" sz="1800" b="0" dirty="0" err="1"/>
              <a:t>vorgie</a:t>
            </a:r>
            <a:r>
              <a:rPr lang="de-DE" sz="1800" b="0" dirty="0"/>
              <a:t> Unterschiede relativer und absoluter Darstellung erklärt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xmlns="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180492"/>
              </p:ext>
            </p:extLst>
          </p:nvPr>
        </p:nvGraphicFramePr>
        <p:xfrm>
          <a:off x="0" y="980728"/>
          <a:ext cx="913987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55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Kontext </a:t>
            </a:r>
            <a:r>
              <a:rPr lang="de-DE" b="0" dirty="0"/>
              <a:t>(Texte je Jahrgang, relativ)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2" y="5013176"/>
            <a:ext cx="9139873" cy="3617597"/>
          </a:xfrm>
        </p:spPr>
        <p:txBody>
          <a:bodyPr/>
          <a:lstStyle/>
          <a:p>
            <a:r>
              <a:rPr lang="de-DE" sz="1800" b="0" dirty="0"/>
              <a:t>Wenn absolute Dokumentanzahl pro Jahrgang ins Verhältnis zur Gesamtzahl jährlicher Dokumente gesetzt wird zeigt sich abnehmender Trend für alle Autoren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749080"/>
              </p:ext>
            </p:extLst>
          </p:nvPr>
        </p:nvGraphicFramePr>
        <p:xfrm>
          <a:off x="-2" y="908720"/>
          <a:ext cx="914400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783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Fazit Teil 1: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4501218"/>
          </a:xfrm>
        </p:spPr>
        <p:txBody>
          <a:bodyPr/>
          <a:lstStyle/>
          <a:p>
            <a:r>
              <a:rPr lang="de-DE" sz="2400" b="0" dirty="0"/>
              <a:t>alle Grafiken zeigen Konstruktionen unter Hervorhebung verschiedener Aspekte, wenngleich die letzten beiden hinsichtlich der Intensität zu verschiedenen Jahrgängen informativer erscheinen als die vorangegangen </a:t>
            </a:r>
          </a:p>
          <a:p>
            <a:endParaRPr lang="de-DE" sz="2400" b="0" dirty="0"/>
          </a:p>
          <a:p>
            <a:r>
              <a:rPr lang="de-DE" sz="2400" b="0" dirty="0"/>
              <a:t>trotz vager Verbindung jeweiliger Zahlen von Referenzen angesichts der zuvor dargestellten Definitionsprobleme, kein guter Grund für Präferenz einer davon</a:t>
            </a:r>
          </a:p>
          <a:p>
            <a:endParaRPr lang="de-DE" sz="2400" b="0" dirty="0"/>
          </a:p>
          <a:p>
            <a:r>
              <a:rPr lang="de-DE" sz="2400" b="0" dirty="0"/>
              <a:t>nichtsdestotrotz ist keine Weber-Renaissance zu erkennen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101112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2387600"/>
          </a:xfrm>
        </p:spPr>
        <p:txBody>
          <a:bodyPr/>
          <a:lstStyle/>
          <a:p>
            <a:r>
              <a:rPr lang="de-DE" sz="4000" dirty="0"/>
              <a:t>Ergebnisse Teil 2:</a:t>
            </a:r>
            <a:br>
              <a:rPr lang="de-DE" sz="4000" dirty="0"/>
            </a:br>
            <a:r>
              <a:rPr lang="de-DE" sz="4000" dirty="0"/>
              <a:t>Codierung von Sentiments</a:t>
            </a:r>
            <a:br>
              <a:rPr lang="de-DE" sz="4000" dirty="0"/>
            </a:br>
            <a:r>
              <a:rPr lang="de-DE" sz="4000" dirty="0"/>
              <a:t>(Bsp. Adorno)</a:t>
            </a:r>
            <a:r>
              <a:rPr lang="en-US" sz="4000" dirty="0"/>
              <a:t/>
            </a:r>
            <a:br>
              <a:rPr lang="en-US" sz="4000" dirty="0"/>
            </a:b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282805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Sentiments Adorno </a:t>
            </a:r>
            <a:r>
              <a:rPr lang="de-DE" b="0" dirty="0"/>
              <a:t>(absolut/relativ)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031871"/>
              </p:ext>
            </p:extLst>
          </p:nvPr>
        </p:nvGraphicFramePr>
        <p:xfrm>
          <a:off x="-36512" y="836712"/>
          <a:ext cx="4248472" cy="238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820789"/>
              </p:ext>
            </p:extLst>
          </p:nvPr>
        </p:nvGraphicFramePr>
        <p:xfrm>
          <a:off x="-36512" y="3220492"/>
          <a:ext cx="4248472" cy="238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847420"/>
              </p:ext>
            </p:extLst>
          </p:nvPr>
        </p:nvGraphicFramePr>
        <p:xfrm>
          <a:off x="3779912" y="836712"/>
          <a:ext cx="5400600" cy="239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061242"/>
              </p:ext>
            </p:extLst>
          </p:nvPr>
        </p:nvGraphicFramePr>
        <p:xfrm>
          <a:off x="3851920" y="3140968"/>
          <a:ext cx="5256584" cy="254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1511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Fazit Teil 2: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4501218"/>
          </a:xfrm>
        </p:spPr>
        <p:txBody>
          <a:bodyPr/>
          <a:lstStyle/>
          <a:p>
            <a:r>
              <a:rPr lang="de-DE" sz="2400" b="0" dirty="0"/>
              <a:t>klar abnehmender Trend für Adorno</a:t>
            </a:r>
          </a:p>
          <a:p>
            <a:endParaRPr lang="de-DE" sz="2400" b="0" dirty="0"/>
          </a:p>
          <a:p>
            <a:r>
              <a:rPr lang="de-DE" sz="2400" b="0" dirty="0"/>
              <a:t>lokale Maxima um 1968 (angesichts Adornos enormer Rezeption im Kontext der 68er kaum überraschend – im Gegensatz zur leichten Verzögerung bei Paraphrasen evtl. durch die zunehmende Bekanntheit seiner Werke)</a:t>
            </a:r>
          </a:p>
          <a:p>
            <a:endParaRPr lang="de-DE" sz="2400" b="0" dirty="0"/>
          </a:p>
          <a:p>
            <a:r>
              <a:rPr lang="de-DE" sz="2400" b="0" dirty="0"/>
              <a:t>trotz damals hochgradiger Polarisierung der Disziplin (z.B. im „</a:t>
            </a:r>
            <a:r>
              <a:rPr lang="de-DE" sz="2400" b="0" dirty="0" err="1"/>
              <a:t>Positivismusstreit</a:t>
            </a:r>
            <a:r>
              <a:rPr lang="de-DE" sz="2400" b="0" dirty="0"/>
              <a:t>“) starken Häufigkeit neutraler Referenzen (durch spezifische Argumentationsstruktur von neutral-deskriptiven Aussagen zu nur wenig polarisierten)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225922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908720"/>
            <a:ext cx="7886700" cy="2852737"/>
          </a:xfrm>
        </p:spPr>
        <p:txBody>
          <a:bodyPr/>
          <a:lstStyle/>
          <a:p>
            <a:pPr algn="ctr"/>
            <a:r>
              <a:rPr lang="de-DE" dirty="0"/>
              <a:t>Vielen Dank für die Aufmerksamkeit!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4509120"/>
            <a:ext cx="9144000" cy="1224136"/>
          </a:xfrm>
        </p:spPr>
        <p:txBody>
          <a:bodyPr/>
          <a:lstStyle/>
          <a:p>
            <a:pPr algn="ctr"/>
            <a:r>
              <a:rPr lang="de-DE" sz="2000" dirty="0"/>
              <a:t>Kontakt:</a:t>
            </a:r>
          </a:p>
          <a:p>
            <a:pPr algn="ctr"/>
            <a:r>
              <a:rPr lang="de-DE" sz="2000" b="0" dirty="0" err="1"/>
              <a:t>Jun.Prof</a:t>
            </a:r>
            <a:r>
              <a:rPr lang="de-DE" sz="2000" b="0" dirty="0"/>
              <a:t>. Dr. Brigitte Mathiak </a:t>
            </a:r>
            <a:r>
              <a:rPr lang="de-DE" sz="2000" b="0" u="sng" dirty="0">
                <a:hlinkClick r:id="rId3"/>
              </a:rPr>
              <a:t>b.mathiak@uni-koeln.de</a:t>
            </a:r>
            <a:r>
              <a:rPr lang="de-DE" sz="2000" b="0" dirty="0"/>
              <a:t> </a:t>
            </a:r>
          </a:p>
          <a:p>
            <a:pPr algn="ctr"/>
            <a:r>
              <a:rPr lang="de-DE" sz="2000" b="0" dirty="0"/>
              <a:t>Reinhard Messerschmidt, M.A. </a:t>
            </a:r>
            <a:r>
              <a:rPr lang="de-DE" sz="2000" b="0" u="sng" dirty="0">
                <a:hlinkClick r:id="rId4"/>
              </a:rPr>
              <a:t>reinhard.messerschmidt@uni-koeln.de</a:t>
            </a:r>
            <a:r>
              <a:rPr lang="de-DE" sz="2000" b="0" dirty="0"/>
              <a:t> </a:t>
            </a:r>
          </a:p>
          <a:p>
            <a:pPr algn="ctr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275068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Hintergrund: </a:t>
            </a:r>
            <a:r>
              <a:rPr lang="de-DE" dirty="0" err="1"/>
              <a:t>eTraces</a:t>
            </a:r>
            <a:r>
              <a:rPr lang="de-DE" dirty="0"/>
              <a:t>-Projekt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4230216"/>
          </a:xfrm>
        </p:spPr>
        <p:txBody>
          <a:bodyPr/>
          <a:lstStyle/>
          <a:p>
            <a:r>
              <a:rPr lang="de-DE" sz="2400" b="0" dirty="0"/>
              <a:t>BMBF Verbundprojekt von ASV Leipzig, Uni Göttingen und GESIS, Laufzeit 01.07.2011 - 30.06.2014</a:t>
            </a:r>
          </a:p>
          <a:p>
            <a:endParaRPr lang="de-DE" sz="2400" b="0" dirty="0"/>
          </a:p>
          <a:p>
            <a:r>
              <a:rPr lang="de-DE" sz="2400" b="0" dirty="0"/>
              <a:t>Thema: „Recherche und Analyse von Zitationsspuren und Wissenstransfer in sozialwissenschaftlichen Texten und deutschsprachiger Literatur“</a:t>
            </a:r>
          </a:p>
          <a:p>
            <a:endParaRPr lang="de-DE" sz="2400" b="0" dirty="0"/>
          </a:p>
          <a:p>
            <a:r>
              <a:rPr lang="de-DE" sz="2400" b="0" dirty="0"/>
              <a:t>Ziel: Training von Algorithmen für </a:t>
            </a:r>
            <a:r>
              <a:rPr lang="de-DE" sz="2400" b="0" dirty="0" err="1"/>
              <a:t>Sentimentanalyse</a:t>
            </a:r>
            <a:endParaRPr lang="de-DE" sz="2400" b="0" dirty="0"/>
          </a:p>
          <a:p>
            <a:endParaRPr lang="de-DE" sz="2400" b="0" dirty="0"/>
          </a:p>
          <a:p>
            <a:r>
              <a:rPr lang="de-DE" sz="2400" b="0" dirty="0"/>
              <a:t>Probleme: Komplexität, Aufwand Kodierung Trainingsdaten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87372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Hintergrund: </a:t>
            </a:r>
            <a:r>
              <a:rPr lang="de-DE" dirty="0" err="1"/>
              <a:t>eTraces</a:t>
            </a:r>
            <a:r>
              <a:rPr lang="de-DE" dirty="0"/>
              <a:t>-Projekt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4501218"/>
          </a:xfrm>
        </p:spPr>
        <p:txBody>
          <a:bodyPr/>
          <a:lstStyle/>
          <a:p>
            <a:r>
              <a:rPr lang="de-DE" sz="2400" b="0" dirty="0"/>
              <a:t>trotzdem konnte Leistung von Algorithmen bei weniger komplexen deutschsprachigen Trainingsdaten (Amazon Produktreviews) im Vergleich zum </a:t>
            </a:r>
            <a:r>
              <a:rPr lang="de-DE" sz="2400" b="0" dirty="0" err="1"/>
              <a:t>state</a:t>
            </a:r>
            <a:r>
              <a:rPr lang="de-DE" sz="2400" b="0" dirty="0"/>
              <a:t> </a:t>
            </a:r>
            <a:r>
              <a:rPr lang="de-DE" sz="2400" b="0" dirty="0" err="1"/>
              <a:t>of</a:t>
            </a:r>
            <a:r>
              <a:rPr lang="de-DE" sz="2400" b="0" dirty="0"/>
              <a:t> </a:t>
            </a:r>
            <a:r>
              <a:rPr lang="de-DE" sz="2400" b="0" dirty="0" err="1"/>
              <a:t>the</a:t>
            </a:r>
            <a:r>
              <a:rPr lang="de-DE" sz="2400" b="0" dirty="0"/>
              <a:t> </a:t>
            </a:r>
            <a:r>
              <a:rPr lang="de-DE" sz="2400" b="0" dirty="0" err="1"/>
              <a:t>art</a:t>
            </a:r>
            <a:r>
              <a:rPr lang="de-DE" sz="2400" b="0" dirty="0"/>
              <a:t> verbessert werden</a:t>
            </a:r>
          </a:p>
          <a:p>
            <a:endParaRPr lang="de-DE" sz="2400" b="0" dirty="0"/>
          </a:p>
          <a:p>
            <a:r>
              <a:rPr lang="de-DE" sz="2400" b="0" dirty="0" err="1"/>
              <a:t>eTraces</a:t>
            </a:r>
            <a:r>
              <a:rPr lang="de-DE" sz="2400" b="0" dirty="0"/>
              <a:t>/ GESIS hat „Pionierarbeit“ als Basis für zukünftige Forschung im Bereich Sentiments in deutschsprachigen sozialwissenschaftlichen Texten und Produktreviews geleistet und vorläufige Grenzen der Methode thematisiert</a:t>
            </a:r>
          </a:p>
          <a:p>
            <a:endParaRPr lang="de-DE" sz="2400" b="0" dirty="0"/>
          </a:p>
          <a:p>
            <a:r>
              <a:rPr lang="de-DE" sz="2400" b="0" dirty="0"/>
              <a:t>DGS-Zitationsanalyse ist daher nur ein Nebenergebnis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256284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DGS-Korpus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4230216"/>
          </a:xfrm>
        </p:spPr>
        <p:txBody>
          <a:bodyPr/>
          <a:lstStyle/>
          <a:p>
            <a:r>
              <a:rPr lang="de-DE" sz="2400" b="0" dirty="0"/>
              <a:t>Verhandlungen der Deutschen Gesellschaft für Soziologie von 1910-2010 (Tagungsbände, z.T. unregelmäßig)</a:t>
            </a:r>
          </a:p>
          <a:p>
            <a:endParaRPr lang="de-DE" sz="2400" b="0" dirty="0"/>
          </a:p>
          <a:p>
            <a:r>
              <a:rPr lang="de-DE" sz="2400" b="0" dirty="0"/>
              <a:t>6444 vorbehandelte Dokumente</a:t>
            </a:r>
          </a:p>
          <a:p>
            <a:pPr lvl="1"/>
            <a:r>
              <a:rPr lang="de-DE" sz="2000" b="0" dirty="0"/>
              <a:t>OCR bzw. PDF (letzte Jahrgänge)</a:t>
            </a:r>
          </a:p>
          <a:p>
            <a:pPr lvl="1"/>
            <a:r>
              <a:rPr lang="de-DE" sz="2000" b="0" dirty="0"/>
              <a:t>Konversion in Textformat </a:t>
            </a:r>
          </a:p>
          <a:p>
            <a:pPr lvl="1"/>
            <a:r>
              <a:rPr lang="de-DE" sz="2000" b="0" dirty="0"/>
              <a:t>Textaufbereitung für maschinelle Lesbarkeit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14112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Warum Marx, Weber und Adorno?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4230216"/>
          </a:xfrm>
        </p:spPr>
        <p:txBody>
          <a:bodyPr/>
          <a:lstStyle/>
          <a:p>
            <a:r>
              <a:rPr lang="de-DE" sz="2400" b="0" dirty="0"/>
              <a:t>begründet durch </a:t>
            </a:r>
            <a:r>
              <a:rPr lang="de-DE" sz="2400" b="0" dirty="0" err="1"/>
              <a:t>eTraces</a:t>
            </a:r>
            <a:r>
              <a:rPr lang="de-DE" sz="2400" b="0" dirty="0"/>
              <a:t>-Projektziel, neben Sentiments auch Text-</a:t>
            </a:r>
            <a:r>
              <a:rPr lang="de-DE" sz="2400" b="0" dirty="0" err="1"/>
              <a:t>ReUse</a:t>
            </a:r>
            <a:r>
              <a:rPr lang="de-DE" sz="2400" b="0" dirty="0"/>
              <a:t> zu analysieren, weshalb qualitativ hochwertige und (nahezu) vollständige im DGS-Korpus häufig referenzierte Quell-Textkorpora benötigt wurden</a:t>
            </a:r>
          </a:p>
          <a:p>
            <a:endParaRPr lang="de-DE" sz="2400" b="0" dirty="0"/>
          </a:p>
          <a:p>
            <a:r>
              <a:rPr lang="de-DE" sz="2400" b="0" dirty="0"/>
              <a:t>also: Klassiker, deren Werke digitalisiert in guter Qualität vorliegen &gt; Quelle: Digitale Bibliothek (CD-ROM)</a:t>
            </a:r>
          </a:p>
          <a:p>
            <a:pPr lvl="1"/>
            <a:r>
              <a:rPr lang="de-DE" sz="2000" b="0" dirty="0"/>
              <a:t>Gesammelte Schriften Max Weber </a:t>
            </a:r>
          </a:p>
          <a:p>
            <a:pPr lvl="1"/>
            <a:r>
              <a:rPr lang="de-DE" sz="2000" b="0" dirty="0"/>
              <a:t>Gesammelte Schriften Theodor W. Adorno </a:t>
            </a:r>
          </a:p>
          <a:p>
            <a:pPr lvl="1"/>
            <a:r>
              <a:rPr lang="de-DE" sz="2000" b="0" dirty="0"/>
              <a:t>Ausgewählte Schriften Karl Marx/Friedrich Engels (MEW)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377499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Methode: qualitative Codierung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4230216"/>
          </a:xfrm>
        </p:spPr>
        <p:txBody>
          <a:bodyPr/>
          <a:lstStyle/>
          <a:p>
            <a:r>
              <a:rPr lang="de-DE" sz="2400" b="0" dirty="0"/>
              <a:t>kontextbasiert und interpretativ in </a:t>
            </a:r>
            <a:r>
              <a:rPr lang="de-DE" sz="2400" b="0" dirty="0" err="1"/>
              <a:t>MaxQDA</a:t>
            </a:r>
            <a:r>
              <a:rPr lang="de-DE" sz="2400" b="0" dirty="0"/>
              <a:t> 10: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15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47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Methode: Codesystem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4230216"/>
          </a:xfrm>
        </p:spPr>
        <p:txBody>
          <a:bodyPr/>
          <a:lstStyle/>
          <a:p>
            <a:r>
              <a:rPr lang="de-DE" sz="2400" b="0" dirty="0"/>
              <a:t>Effizienzorientiert zur schnellmöglichen Produktion von Trainingsdaten für Sentiment-Algorithmen, Text-</a:t>
            </a:r>
            <a:r>
              <a:rPr lang="de-DE" sz="2400" b="0" dirty="0" err="1"/>
              <a:t>ReUse</a:t>
            </a:r>
            <a:r>
              <a:rPr lang="de-DE" sz="2400" b="0" dirty="0"/>
              <a:t> nachrangige Priorität, Ziel: max. Output, min. Zeitaufwand</a:t>
            </a:r>
          </a:p>
          <a:p>
            <a:endParaRPr lang="de-DE" sz="2400" b="0" dirty="0"/>
          </a:p>
          <a:p>
            <a:r>
              <a:rPr lang="de-DE" sz="2400" b="0" dirty="0"/>
              <a:t>anstatt gängiger </a:t>
            </a:r>
            <a:r>
              <a:rPr lang="de-DE" sz="2400" b="0" dirty="0" err="1"/>
              <a:t>Ontologien</a:t>
            </a:r>
            <a:r>
              <a:rPr lang="de-DE" sz="2400" b="0" dirty="0"/>
              <a:t> (wie z.B. </a:t>
            </a:r>
            <a:r>
              <a:rPr lang="de-DE" sz="2400" b="0" dirty="0" err="1"/>
              <a:t>CiTO</a:t>
            </a:r>
            <a:r>
              <a:rPr lang="de-DE" sz="2400" b="0" dirty="0"/>
              <a:t>) äußerst kompaktes </a:t>
            </a:r>
            <a:r>
              <a:rPr lang="de-DE" sz="2400" b="0" dirty="0" err="1"/>
              <a:t>Codierschema</a:t>
            </a:r>
            <a:r>
              <a:rPr lang="de-DE" sz="2400" b="0" dirty="0"/>
              <a:t> mit nur 5 Kategorien:</a:t>
            </a:r>
          </a:p>
          <a:p>
            <a:pPr marL="457200" lvl="1" indent="0">
              <a:buNone/>
            </a:pPr>
            <a:r>
              <a:rPr lang="de-DE" sz="2000" b="0" dirty="0"/>
              <a:t>+ | positiv</a:t>
            </a:r>
          </a:p>
          <a:p>
            <a:pPr marL="457200" lvl="1" indent="0">
              <a:buNone/>
            </a:pPr>
            <a:r>
              <a:rPr lang="de-DE" sz="2000" b="0" dirty="0"/>
              <a:t>- | negativ</a:t>
            </a:r>
          </a:p>
          <a:p>
            <a:pPr marL="457200" lvl="1" indent="0">
              <a:buNone/>
            </a:pPr>
            <a:r>
              <a:rPr lang="de-DE" sz="2000" b="0" dirty="0"/>
              <a:t>0 | neutral </a:t>
            </a:r>
          </a:p>
          <a:p>
            <a:pPr marL="457200" lvl="1" indent="0">
              <a:buNone/>
            </a:pPr>
            <a:r>
              <a:rPr lang="de-DE" sz="2000" b="0" dirty="0"/>
              <a:t>+&amp;- | positiv UND negativ in einem Satz </a:t>
            </a:r>
          </a:p>
          <a:p>
            <a:pPr marL="457200" lvl="1" indent="0">
              <a:buNone/>
            </a:pPr>
            <a:r>
              <a:rPr lang="de-DE" sz="2000" b="0" dirty="0"/>
              <a:t>N | Negationsstruktur</a:t>
            </a:r>
          </a:p>
          <a:p>
            <a:endParaRPr lang="de-DE" sz="2400" b="0" dirty="0"/>
          </a:p>
          <a:p>
            <a:endParaRPr lang="de-DE" sz="2400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218260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4230216"/>
          </a:xfrm>
        </p:spPr>
        <p:txBody>
          <a:bodyPr/>
          <a:lstStyle/>
          <a:p>
            <a:r>
              <a:rPr lang="de-DE" sz="2400" b="0" dirty="0"/>
              <a:t>Ungleichgewicht in Trainingssätzen z.B. bei Max Weber:   218 (+), 43 (+&amp;-), 512 (0), 76 (-)</a:t>
            </a:r>
          </a:p>
          <a:p>
            <a:endParaRPr lang="de-DE" sz="2400" b="0" dirty="0"/>
          </a:p>
          <a:p>
            <a:r>
              <a:rPr lang="de-DE" sz="2400" b="0" dirty="0"/>
              <a:t>Klassiker werden im DGS Korpus oft ohne Belege zitiert, z.B. Weber als „Ahnherr“ regelrecht kanonisiert (Definitionen etc.) oder oft einfach nur „dekorativ“ im Literaturverzeichnis</a:t>
            </a:r>
          </a:p>
          <a:p>
            <a:endParaRPr lang="de-DE" sz="2400" b="0" dirty="0"/>
          </a:p>
          <a:p>
            <a:r>
              <a:rPr lang="de-DE" sz="2400" b="0" dirty="0"/>
              <a:t>Texte oft Vortragsmanuskripte mit geringeren Standards in Bezug auf korrektes wissenschaftliches Arbeiten, Qualität in Bezug auf Zitation ändert sich jedoch im zeitl. Verlauf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86387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2387600"/>
          </a:xfrm>
        </p:spPr>
        <p:txBody>
          <a:bodyPr/>
          <a:lstStyle/>
          <a:p>
            <a:r>
              <a:rPr lang="de-DE" sz="4000" dirty="0"/>
              <a:t>Ergebnisse Teil 1:</a:t>
            </a:r>
            <a:br>
              <a:rPr lang="de-DE" sz="4000" dirty="0"/>
            </a:br>
            <a:r>
              <a:rPr lang="de-DE" sz="4000" dirty="0"/>
              <a:t>Häufigkeiten von Autorennennungen</a:t>
            </a:r>
            <a:r>
              <a:rPr lang="en-US" sz="4000" dirty="0"/>
              <a:t/>
            </a:r>
            <a:br>
              <a:rPr lang="en-US" sz="4000" dirty="0"/>
            </a:b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783653"/>
            <a:ext cx="1115616" cy="1068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 bwMode="auto">
          <a:xfrm>
            <a:off x="5076056" y="6089207"/>
            <a:ext cx="1944216" cy="288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anose="02030600000101010101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/>
              <a:t>Cologne Center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eHumanities</a:t>
            </a:r>
            <a:r>
              <a:rPr lang="de-DE" altLang="de-DE" dirty="0"/>
              <a:t> (</a:t>
            </a:r>
            <a:r>
              <a:rPr lang="de-DE" altLang="de-DE" dirty="0" err="1"/>
              <a:t>CCeH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University </a:t>
            </a:r>
            <a:r>
              <a:rPr lang="de-DE" altLang="de-DE" dirty="0" err="1"/>
              <a:t>of</a:t>
            </a:r>
            <a:r>
              <a:rPr lang="de-DE" altLang="de-DE" dirty="0"/>
              <a:t> Cologne</a:t>
            </a:r>
          </a:p>
        </p:txBody>
      </p:sp>
    </p:spTree>
    <p:extLst>
      <p:ext uri="{BB962C8B-B14F-4D97-AF65-F5344CB8AC3E}">
        <p14:creationId xmlns:p14="http://schemas.microsoft.com/office/powerpoint/2010/main" val="419337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11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Prsentation01 (1)</Template>
  <TotalTime>0</TotalTime>
  <Words>994</Words>
  <Application>Microsoft Office PowerPoint</Application>
  <PresentationFormat>Bildschirmpräsentation (4:3)</PresentationFormat>
  <Paragraphs>147</Paragraphs>
  <Slides>19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Batang</vt:lpstr>
      <vt:lpstr>Times</vt:lpstr>
      <vt:lpstr>ヒラギノ角ゴ Pro W3</vt:lpstr>
      <vt:lpstr>Office Theme</vt:lpstr>
      <vt:lpstr>Kontextbasierte Zitationsanalyse soziologischer Klassiker im Verlauf von 100 Jahren </vt:lpstr>
      <vt:lpstr>Hintergrund: eTraces-Projekt (1)</vt:lpstr>
      <vt:lpstr>Hintergrund: eTraces-Projekt (2)</vt:lpstr>
      <vt:lpstr>DGS-Korpus</vt:lpstr>
      <vt:lpstr>Warum Marx, Weber und Adorno?</vt:lpstr>
      <vt:lpstr>Methode: qualitative Codierung</vt:lpstr>
      <vt:lpstr>Methode: Codesystem</vt:lpstr>
      <vt:lpstr>Herausforderungen</vt:lpstr>
      <vt:lpstr>Ergebnisse Teil 1: Häufigkeiten von Autorennennungen </vt:lpstr>
      <vt:lpstr>Ergebnisse (absolut/ formal korrekt)</vt:lpstr>
      <vt:lpstr>Ergebnisse (absolut pro Jahrgang)</vt:lpstr>
      <vt:lpstr>Ergebnisse (durchschn./Dokument)</vt:lpstr>
      <vt:lpstr>Kontext (Texte je Jahrgang, absolut)</vt:lpstr>
      <vt:lpstr>Kontext (Texte je Jahrgang, relativ)</vt:lpstr>
      <vt:lpstr>Fazit Teil 1:</vt:lpstr>
      <vt:lpstr>Ergebnisse Teil 2: Codierung von Sentiments (Bsp. Adorno) </vt:lpstr>
      <vt:lpstr>Sentiments Adorno (absolut/relativ)</vt:lpstr>
      <vt:lpstr>Fazit Teil 2:</vt:lpstr>
      <vt:lpstr>Vielen Dank für die Aufmerksamkeit!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Sahle</dc:creator>
  <cp:lastModifiedBy>Luisa Jakob</cp:lastModifiedBy>
  <cp:revision>112</cp:revision>
  <dcterms:created xsi:type="dcterms:W3CDTF">2015-05-26T10:33:58Z</dcterms:created>
  <dcterms:modified xsi:type="dcterms:W3CDTF">2017-03-02T13:35:59Z</dcterms:modified>
</cp:coreProperties>
</file>